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17" r:id="rId2"/>
    <p:sldId id="316" r:id="rId3"/>
    <p:sldId id="258" r:id="rId4"/>
    <p:sldId id="262" r:id="rId5"/>
    <p:sldId id="290" r:id="rId6"/>
    <p:sldId id="291" r:id="rId7"/>
    <p:sldId id="300" r:id="rId8"/>
    <p:sldId id="323" r:id="rId9"/>
    <p:sldId id="308" r:id="rId10"/>
    <p:sldId id="332" r:id="rId11"/>
    <p:sldId id="330" r:id="rId12"/>
    <p:sldId id="321" r:id="rId13"/>
    <p:sldId id="338" r:id="rId14"/>
    <p:sldId id="344" r:id="rId15"/>
    <p:sldId id="343" r:id="rId16"/>
    <p:sldId id="329" r:id="rId17"/>
    <p:sldId id="333" r:id="rId18"/>
    <p:sldId id="339" r:id="rId19"/>
    <p:sldId id="340" r:id="rId20"/>
    <p:sldId id="341" r:id="rId21"/>
    <p:sldId id="342" r:id="rId22"/>
    <p:sldId id="334" r:id="rId23"/>
    <p:sldId id="331" r:id="rId24"/>
    <p:sldId id="314" r:id="rId25"/>
    <p:sldId id="283" r:id="rId26"/>
  </p:sldIdLst>
  <p:sldSz cx="12192000" cy="6858000"/>
  <p:notesSz cx="12192000" cy="6858000"/>
  <p:defaultTextStyle>
    <a:defPPr>
      <a:defRPr kern="0"/>
    </a:def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B6D"/>
    <a:srgbClr val="C290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p:cViewPr>
        <p:scale>
          <a:sx n="71" d="100"/>
          <a:sy n="71" d="100"/>
        </p:scale>
        <p:origin x="-344"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T DAHALWAR" userId="7baf2567345f8607" providerId="LiveId" clId="{90F8088D-13C4-4071-9956-72C2EC3EE580}"/>
    <pc:docChg chg="undo redo custSel addSld modSld">
      <pc:chgData name="AKSHAT DAHALWAR" userId="7baf2567345f8607" providerId="LiveId" clId="{90F8088D-13C4-4071-9956-72C2EC3EE580}" dt="2023-11-03T10:28:21.757" v="182" actId="20577"/>
      <pc:docMkLst>
        <pc:docMk/>
      </pc:docMkLst>
      <pc:sldChg chg="modSp mod modAnim">
        <pc:chgData name="AKSHAT DAHALWAR" userId="7baf2567345f8607" providerId="LiveId" clId="{90F8088D-13C4-4071-9956-72C2EC3EE580}" dt="2023-11-03T10:25:20.538" v="109" actId="20577"/>
        <pc:sldMkLst>
          <pc:docMk/>
          <pc:sldMk cId="0" sldId="282"/>
        </pc:sldMkLst>
        <pc:spChg chg="mod">
          <ac:chgData name="AKSHAT DAHALWAR" userId="7baf2567345f8607" providerId="LiveId" clId="{90F8088D-13C4-4071-9956-72C2EC3EE580}" dt="2023-11-03T10:24:19.913" v="55" actId="20577"/>
          <ac:spMkLst>
            <pc:docMk/>
            <pc:sldMk cId="0" sldId="282"/>
            <ac:spMk id="6" creationId="{00000000-0000-0000-0000-000000000000}"/>
          </ac:spMkLst>
        </pc:spChg>
        <pc:spChg chg="mod">
          <ac:chgData name="AKSHAT DAHALWAR" userId="7baf2567345f8607" providerId="LiveId" clId="{90F8088D-13C4-4071-9956-72C2EC3EE580}" dt="2023-11-03T10:25:20.538" v="109" actId="20577"/>
          <ac:spMkLst>
            <pc:docMk/>
            <pc:sldMk cId="0" sldId="282"/>
            <ac:spMk id="8" creationId="{00000000-0000-0000-0000-000000000000}"/>
          </ac:spMkLst>
        </pc:spChg>
      </pc:sldChg>
      <pc:sldChg chg="modSp mod">
        <pc:chgData name="AKSHAT DAHALWAR" userId="7baf2567345f8607" providerId="LiveId" clId="{90F8088D-13C4-4071-9956-72C2EC3EE580}" dt="2023-11-03T10:21:06.440" v="32" actId="20577"/>
        <pc:sldMkLst>
          <pc:docMk/>
          <pc:sldMk cId="3904017768" sldId="286"/>
        </pc:sldMkLst>
        <pc:spChg chg="mod">
          <ac:chgData name="AKSHAT DAHALWAR" userId="7baf2567345f8607" providerId="LiveId" clId="{90F8088D-13C4-4071-9956-72C2EC3EE580}" dt="2023-11-03T10:20:33.463" v="1" actId="2711"/>
          <ac:spMkLst>
            <pc:docMk/>
            <pc:sldMk cId="3904017768" sldId="286"/>
            <ac:spMk id="7" creationId="{00000000-0000-0000-0000-000000000000}"/>
          </ac:spMkLst>
        </pc:spChg>
        <pc:spChg chg="mod">
          <ac:chgData name="AKSHAT DAHALWAR" userId="7baf2567345f8607" providerId="LiveId" clId="{90F8088D-13C4-4071-9956-72C2EC3EE580}" dt="2023-11-03T10:20:25.662" v="0" actId="2711"/>
          <ac:spMkLst>
            <pc:docMk/>
            <pc:sldMk cId="3904017768" sldId="286"/>
            <ac:spMk id="10" creationId="{00000000-0000-0000-0000-000000000000}"/>
          </ac:spMkLst>
        </pc:spChg>
        <pc:spChg chg="mod">
          <ac:chgData name="AKSHAT DAHALWAR" userId="7baf2567345f8607" providerId="LiveId" clId="{90F8088D-13C4-4071-9956-72C2EC3EE580}" dt="2023-11-03T10:21:06.440" v="32" actId="20577"/>
          <ac:spMkLst>
            <pc:docMk/>
            <pc:sldMk cId="3904017768" sldId="286"/>
            <ac:spMk id="11" creationId="{00000000-0000-0000-0000-000000000000}"/>
          </ac:spMkLst>
        </pc:spChg>
        <pc:spChg chg="mod">
          <ac:chgData name="AKSHAT DAHALWAR" userId="7baf2567345f8607" providerId="LiveId" clId="{90F8088D-13C4-4071-9956-72C2EC3EE580}" dt="2023-11-03T10:20:41.668" v="3" actId="2711"/>
          <ac:spMkLst>
            <pc:docMk/>
            <pc:sldMk cId="3904017768" sldId="286"/>
            <ac:spMk id="12" creationId="{00000000-0000-0000-0000-000000000000}"/>
          </ac:spMkLst>
        </pc:spChg>
      </pc:sldChg>
      <pc:sldChg chg="modSp mod">
        <pc:chgData name="AKSHAT DAHALWAR" userId="7baf2567345f8607" providerId="LiveId" clId="{90F8088D-13C4-4071-9956-72C2EC3EE580}" dt="2023-11-03T10:22:04.370" v="35" actId="14100"/>
        <pc:sldMkLst>
          <pc:docMk/>
          <pc:sldMk cId="3373420359" sldId="303"/>
        </pc:sldMkLst>
        <pc:picChg chg="mod">
          <ac:chgData name="AKSHAT DAHALWAR" userId="7baf2567345f8607" providerId="LiveId" clId="{90F8088D-13C4-4071-9956-72C2EC3EE580}" dt="2023-11-03T10:21:57.621" v="33" actId="14100"/>
          <ac:picMkLst>
            <pc:docMk/>
            <pc:sldMk cId="3373420359" sldId="303"/>
            <ac:picMk id="10" creationId="{63E8E20B-E74D-A487-325F-1DF4A6764BE4}"/>
          </ac:picMkLst>
        </pc:picChg>
        <pc:cxnChg chg="mod">
          <ac:chgData name="AKSHAT DAHALWAR" userId="7baf2567345f8607" providerId="LiveId" clId="{90F8088D-13C4-4071-9956-72C2EC3EE580}" dt="2023-11-03T10:22:04.370" v="35" actId="14100"/>
          <ac:cxnSpMkLst>
            <pc:docMk/>
            <pc:sldMk cId="3373420359" sldId="303"/>
            <ac:cxnSpMk id="8" creationId="{00000000-0000-0000-0000-000000000000}"/>
          </ac:cxnSpMkLst>
        </pc:cxnChg>
      </pc:sldChg>
      <pc:sldChg chg="modSp add mod">
        <pc:chgData name="AKSHAT DAHALWAR" userId="7baf2567345f8607" providerId="LiveId" clId="{90F8088D-13C4-4071-9956-72C2EC3EE580}" dt="2023-11-03T10:28:21.757" v="182" actId="20577"/>
        <pc:sldMkLst>
          <pc:docMk/>
          <pc:sldMk cId="1517743383" sldId="311"/>
        </pc:sldMkLst>
        <pc:spChg chg="mod">
          <ac:chgData name="AKSHAT DAHALWAR" userId="7baf2567345f8607" providerId="LiveId" clId="{90F8088D-13C4-4071-9956-72C2EC3EE580}" dt="2023-11-03T10:28:21.757" v="182" actId="20577"/>
          <ac:spMkLst>
            <pc:docMk/>
            <pc:sldMk cId="1517743383" sldId="311"/>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61A8428-1D45-4DFA-B94E-714AF4EFE300}" type="datetimeFigureOut">
              <a:rPr lang="en-US" smtClean="0"/>
              <a:t>11/7/2024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3C56070-B2F7-470A-B51F-64CE082C55FE}" type="slidenum">
              <a:rPr lang="en-US" smtClean="0"/>
              <a:t>‹#›</a:t>
            </a:fld>
            <a:endParaRPr lang="en-US"/>
          </a:p>
        </p:txBody>
      </p:sp>
    </p:spTree>
    <p:extLst>
      <p:ext uri="{BB962C8B-B14F-4D97-AF65-F5344CB8AC3E}">
        <p14:creationId xmlns:p14="http://schemas.microsoft.com/office/powerpoint/2010/main" val="80679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3</a:t>
            </a:fld>
            <a:endParaRPr lang="en-US" dirty="0"/>
          </a:p>
        </p:txBody>
      </p:sp>
    </p:spTree>
    <p:extLst>
      <p:ext uri="{BB962C8B-B14F-4D97-AF65-F5344CB8AC3E}">
        <p14:creationId xmlns:p14="http://schemas.microsoft.com/office/powerpoint/2010/main" val="260500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C56070-B2F7-470A-B51F-64CE082C55FE}" type="slidenum">
              <a:rPr lang="en-US" smtClean="0"/>
              <a:t>24</a:t>
            </a:fld>
            <a:endParaRPr lang="en-US"/>
          </a:p>
        </p:txBody>
      </p:sp>
    </p:spTree>
    <p:extLst>
      <p:ext uri="{BB962C8B-B14F-4D97-AF65-F5344CB8AC3E}">
        <p14:creationId xmlns:p14="http://schemas.microsoft.com/office/powerpoint/2010/main" val="284972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7</a:t>
            </a:fld>
            <a:endParaRPr lang="en-US"/>
          </a:p>
        </p:txBody>
      </p:sp>
    </p:spTree>
    <p:extLst>
      <p:ext uri="{BB962C8B-B14F-4D97-AF65-F5344CB8AC3E}">
        <p14:creationId xmlns:p14="http://schemas.microsoft.com/office/powerpoint/2010/main" val="201590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8</a:t>
            </a:fld>
            <a:endParaRPr lang="en-US"/>
          </a:p>
        </p:txBody>
      </p:sp>
    </p:spTree>
    <p:extLst>
      <p:ext uri="{BB962C8B-B14F-4D97-AF65-F5344CB8AC3E}">
        <p14:creationId xmlns:p14="http://schemas.microsoft.com/office/powerpoint/2010/main" val="2015906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9</a:t>
            </a:fld>
            <a:endParaRPr lang="en-US"/>
          </a:p>
        </p:txBody>
      </p:sp>
    </p:spTree>
    <p:extLst>
      <p:ext uri="{BB962C8B-B14F-4D97-AF65-F5344CB8AC3E}">
        <p14:creationId xmlns:p14="http://schemas.microsoft.com/office/powerpoint/2010/main" val="308954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10</a:t>
            </a:fld>
            <a:endParaRPr lang="en-US"/>
          </a:p>
        </p:txBody>
      </p:sp>
    </p:spTree>
    <p:extLst>
      <p:ext uri="{BB962C8B-B14F-4D97-AF65-F5344CB8AC3E}">
        <p14:creationId xmlns:p14="http://schemas.microsoft.com/office/powerpoint/2010/main" val="76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C56070-B2F7-470A-B51F-64CE082C55FE}" type="slidenum">
              <a:rPr lang="en-US" smtClean="0"/>
              <a:t>11</a:t>
            </a:fld>
            <a:endParaRPr lang="en-US"/>
          </a:p>
        </p:txBody>
      </p:sp>
    </p:spTree>
    <p:extLst>
      <p:ext uri="{BB962C8B-B14F-4D97-AF65-F5344CB8AC3E}">
        <p14:creationId xmlns:p14="http://schemas.microsoft.com/office/powerpoint/2010/main" val="76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3C56070-B2F7-470A-B51F-64CE082C55FE}" type="slidenum">
              <a:rPr lang="en-US" smtClean="0"/>
              <a:t>13</a:t>
            </a:fld>
            <a:endParaRPr lang="en-US"/>
          </a:p>
        </p:txBody>
      </p:sp>
    </p:spTree>
    <p:extLst>
      <p:ext uri="{BB962C8B-B14F-4D97-AF65-F5344CB8AC3E}">
        <p14:creationId xmlns:p14="http://schemas.microsoft.com/office/powerpoint/2010/main" val="2794604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8FEAF23-D559-81C9-55CF-23A2DF1CAE7F}"/>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1E1B12E-5765-C2A2-E0C0-775F48B9CD3B}"/>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667C9320-8595-FF32-016B-63C60BC23E3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 xmlns:a16="http://schemas.microsoft.com/office/drawing/2014/main" id="{F3FBEC4C-EF96-390A-3FC7-D8913A9D9A93}"/>
              </a:ext>
            </a:extLst>
          </p:cNvPr>
          <p:cNvSpPr>
            <a:spLocks noGrp="1"/>
          </p:cNvSpPr>
          <p:nvPr>
            <p:ph type="sldNum" sz="quarter" idx="10"/>
          </p:nvPr>
        </p:nvSpPr>
        <p:spPr/>
        <p:txBody>
          <a:bodyPr/>
          <a:lstStyle/>
          <a:p>
            <a:fld id="{43C56070-B2F7-470A-B51F-64CE082C55FE}" type="slidenum">
              <a:rPr lang="en-US" smtClean="0"/>
              <a:t>14</a:t>
            </a:fld>
            <a:endParaRPr lang="en-US"/>
          </a:p>
        </p:txBody>
      </p:sp>
    </p:spTree>
    <p:extLst>
      <p:ext uri="{BB962C8B-B14F-4D97-AF65-F5344CB8AC3E}">
        <p14:creationId xmlns:p14="http://schemas.microsoft.com/office/powerpoint/2010/main" val="276174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C56070-B2F7-470A-B51F-64CE082C55FE}" type="slidenum">
              <a:rPr lang="en-US" smtClean="0"/>
              <a:t>23</a:t>
            </a:fld>
            <a:endParaRPr lang="en-US"/>
          </a:p>
        </p:txBody>
      </p:sp>
    </p:spTree>
    <p:extLst>
      <p:ext uri="{BB962C8B-B14F-4D97-AF65-F5344CB8AC3E}">
        <p14:creationId xmlns:p14="http://schemas.microsoft.com/office/powerpoint/2010/main" val="284972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8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9"/>
          </a:xfrm>
          <a:prstGeom prst="rect">
            <a:avLst/>
          </a:prstGeom>
        </p:spPr>
      </p:pic>
      <p:sp>
        <p:nvSpPr>
          <p:cNvPr id="17" name="bg object 17"/>
          <p:cNvSpPr/>
          <p:nvPr/>
        </p:nvSpPr>
        <p:spPr>
          <a:xfrm>
            <a:off x="446533" y="457200"/>
            <a:ext cx="3703320" cy="95250"/>
          </a:xfrm>
          <a:custGeom>
            <a:avLst/>
            <a:gdLst/>
            <a:ahLst/>
            <a:cxnLst/>
            <a:rect l="l" t="t" r="r" b="b"/>
            <a:pathLst>
              <a:path w="3703320" h="95250">
                <a:moveTo>
                  <a:pt x="3703319" y="94996"/>
                </a:moveTo>
                <a:lnTo>
                  <a:pt x="0" y="94996"/>
                </a:lnTo>
                <a:lnTo>
                  <a:pt x="0" y="0"/>
                </a:lnTo>
                <a:lnTo>
                  <a:pt x="3703319" y="0"/>
                </a:lnTo>
                <a:lnTo>
                  <a:pt x="3703319" y="94996"/>
                </a:lnTo>
                <a:close/>
              </a:path>
            </a:pathLst>
          </a:custGeom>
          <a:solidFill>
            <a:srgbClr val="1A3160"/>
          </a:solidFill>
        </p:spPr>
        <p:txBody>
          <a:bodyPr wrap="square" lIns="0" tIns="0" rIns="0" bIns="0" rtlCol="0"/>
          <a:lstStyle/>
          <a:p>
            <a:endParaRPr/>
          </a:p>
        </p:txBody>
      </p:sp>
      <p:sp>
        <p:nvSpPr>
          <p:cNvPr id="18" name="bg object 18"/>
          <p:cNvSpPr/>
          <p:nvPr/>
        </p:nvSpPr>
        <p:spPr>
          <a:xfrm>
            <a:off x="8042147" y="453642"/>
            <a:ext cx="3703320" cy="99060"/>
          </a:xfrm>
          <a:custGeom>
            <a:avLst/>
            <a:gdLst/>
            <a:ahLst/>
            <a:cxnLst/>
            <a:rect l="l" t="t" r="r" b="b"/>
            <a:pathLst>
              <a:path w="3703320" h="99059">
                <a:moveTo>
                  <a:pt x="3703320" y="98553"/>
                </a:moveTo>
                <a:lnTo>
                  <a:pt x="0" y="98553"/>
                </a:lnTo>
                <a:lnTo>
                  <a:pt x="0" y="0"/>
                </a:lnTo>
                <a:lnTo>
                  <a:pt x="3703320" y="0"/>
                </a:lnTo>
                <a:lnTo>
                  <a:pt x="3703320" y="98553"/>
                </a:lnTo>
                <a:close/>
              </a:path>
            </a:pathLst>
          </a:custGeom>
          <a:solidFill>
            <a:srgbClr val="969FA7"/>
          </a:solidFill>
        </p:spPr>
        <p:txBody>
          <a:bodyPr wrap="square" lIns="0" tIns="0" rIns="0" bIns="0" rtlCol="0"/>
          <a:lstStyle/>
          <a:p>
            <a:endParaRPr/>
          </a:p>
        </p:txBody>
      </p:sp>
      <p:sp>
        <p:nvSpPr>
          <p:cNvPr id="19" name="bg object 19"/>
          <p:cNvSpPr/>
          <p:nvPr/>
        </p:nvSpPr>
        <p:spPr>
          <a:xfrm>
            <a:off x="4241829" y="457200"/>
            <a:ext cx="3703320" cy="91440"/>
          </a:xfrm>
          <a:custGeom>
            <a:avLst/>
            <a:gdLst/>
            <a:ahLst/>
            <a:cxnLst/>
            <a:rect l="l" t="t" r="r" b="b"/>
            <a:pathLst>
              <a:path w="3703320" h="91440">
                <a:moveTo>
                  <a:pt x="3703319" y="91439"/>
                </a:moveTo>
                <a:lnTo>
                  <a:pt x="0" y="91439"/>
                </a:lnTo>
                <a:lnTo>
                  <a:pt x="0" y="0"/>
                </a:lnTo>
                <a:lnTo>
                  <a:pt x="3703319" y="0"/>
                </a:lnTo>
                <a:lnTo>
                  <a:pt x="3703319" y="91439"/>
                </a:lnTo>
                <a:close/>
              </a:path>
            </a:pathLst>
          </a:custGeom>
          <a:solidFill>
            <a:srgbClr val="4590B8"/>
          </a:solidFill>
        </p:spPr>
        <p:txBody>
          <a:bodyPr wrap="square" lIns="0" tIns="0" rIns="0" bIns="0" rtlCol="0"/>
          <a:lstStyle/>
          <a:p>
            <a:endParaRPr/>
          </a:p>
        </p:txBody>
      </p:sp>
      <p:sp>
        <p:nvSpPr>
          <p:cNvPr id="2" name="Holder 2"/>
          <p:cNvSpPr>
            <a:spLocks noGrp="1"/>
          </p:cNvSpPr>
          <p:nvPr>
            <p:ph type="title"/>
          </p:nvPr>
        </p:nvSpPr>
        <p:spPr>
          <a:xfrm>
            <a:off x="238967" y="485191"/>
            <a:ext cx="11714065" cy="1241425"/>
          </a:xfrm>
          <a:prstGeom prst="rect">
            <a:avLst/>
          </a:prstGeom>
        </p:spPr>
        <p:txBody>
          <a:bodyPr wrap="square" lIns="0" tIns="0" rIns="0" bIns="0">
            <a:spAutoFit/>
          </a:bodyPr>
          <a:lstStyle>
            <a:lvl1pPr>
              <a:defRPr sz="2800" b="0" i="0">
                <a:solidFill>
                  <a:schemeClr val="bg1"/>
                </a:solidFill>
                <a:latin typeface="Calibri"/>
                <a:cs typeface="Calibri"/>
              </a:defRPr>
            </a:lvl1pPr>
          </a:lstStyle>
          <a:p>
            <a:endParaRPr/>
          </a:p>
        </p:txBody>
      </p:sp>
      <p:sp>
        <p:nvSpPr>
          <p:cNvPr id="3" name="Holder 3"/>
          <p:cNvSpPr>
            <a:spLocks noGrp="1"/>
          </p:cNvSpPr>
          <p:nvPr>
            <p:ph type="body" idx="1"/>
          </p:nvPr>
        </p:nvSpPr>
        <p:spPr>
          <a:xfrm>
            <a:off x="938212" y="2706287"/>
            <a:ext cx="6609715" cy="19780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doi.org/10.1002/dac.349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cisco.com/c/dam/en_us/about/ac79/docs/innov/IoT_IBSG_0411FINAL.pdf" TargetMode="External"/><Relationship Id="rId5" Type="http://schemas.openxmlformats.org/officeDocument/2006/relationships/hyperlink" Target="https://onlinelibrary.wiley.com/doi/epdf/10.1155/2022/5757164" TargetMode="External"/><Relationship Id="rId4" Type="http://schemas.openxmlformats.org/officeDocument/2006/relationships/hyperlink" Target="https://doi.org/10.3390/jsan12040051"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26555/ijain.v7i1.553" TargetMode="External"/><Relationship Id="rId3" Type="http://schemas.openxmlformats.org/officeDocument/2006/relationships/image" Target="../media/image25.jpeg"/><Relationship Id="rId7" Type="http://schemas.openxmlformats.org/officeDocument/2006/relationships/hyperlink" Target="https://doi.org/10.1049/iet-net.2018.520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dx.doi.org/10.14257/ijsia.2015.9.9.18" TargetMode="External"/><Relationship Id="rId5" Type="http://schemas.openxmlformats.org/officeDocument/2006/relationships/hyperlink" Target="https://doi.org/10.1145/3457682.3457769" TargetMode="External"/><Relationship Id="rId4" Type="http://schemas.openxmlformats.org/officeDocument/2006/relationships/hyperlink" Target="https://ieeexplore.ieee.org/document/789379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jpe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4"/>
            <a:ext cx="12192000" cy="6865544"/>
          </a:xfrm>
          <a:prstGeom prst="rect">
            <a:avLst/>
          </a:prstGeom>
        </p:spPr>
      </p:pic>
      <p:sp>
        <p:nvSpPr>
          <p:cNvPr id="6" name="TextBox 5"/>
          <p:cNvSpPr txBox="1"/>
          <p:nvPr/>
        </p:nvSpPr>
        <p:spPr>
          <a:xfrm>
            <a:off x="1399761" y="381000"/>
            <a:ext cx="9296400" cy="1015663"/>
          </a:xfrm>
          <a:prstGeom prst="rect">
            <a:avLst/>
          </a:prstGeom>
          <a:noFill/>
        </p:spPr>
        <p:txBody>
          <a:bodyPr wrap="square" rtlCol="0">
            <a:spAutoFit/>
          </a:bodyPr>
          <a:lstStyle/>
          <a:p>
            <a:pPr algn="ctr">
              <a:lnSpc>
                <a:spcPct val="150000"/>
              </a:lnSpc>
            </a:pPr>
            <a:r>
              <a:rPr lang="en-IN" sz="2000" dirty="0">
                <a:solidFill>
                  <a:schemeClr val="bg1"/>
                </a:solidFill>
                <a:latin typeface="Times New Roman" panose="02020603050405020304" pitchFamily="18" charset="0"/>
                <a:cs typeface="Times New Roman" panose="02020603050405020304" pitchFamily="18" charset="0"/>
              </a:rPr>
              <a:t>INDIAN INSTITUTE OF INFORMATION TECHNOLOGY , PUNE</a:t>
            </a:r>
          </a:p>
          <a:p>
            <a:pPr algn="ctr">
              <a:lnSpc>
                <a:spcPct val="150000"/>
              </a:lnSpc>
            </a:pPr>
            <a:r>
              <a:rPr lang="en-IN" sz="2000" dirty="0" smtClean="0">
                <a:solidFill>
                  <a:schemeClr val="bg1"/>
                </a:solidFill>
                <a:latin typeface="Times New Roman" panose="02020603050405020304" pitchFamily="18" charset="0"/>
                <a:cs typeface="Times New Roman" panose="02020603050405020304" pitchFamily="18" charset="0"/>
              </a:rPr>
              <a:t>INTERNSHIP </a:t>
            </a:r>
            <a:r>
              <a:rPr lang="en-IN" sz="2000" dirty="0">
                <a:solidFill>
                  <a:schemeClr val="bg1"/>
                </a:solidFill>
                <a:latin typeface="Times New Roman" panose="02020603050405020304" pitchFamily="18" charset="0"/>
                <a:cs typeface="Times New Roman" panose="02020603050405020304" pitchFamily="18" charset="0"/>
              </a:rPr>
              <a:t>PROJECT - I</a:t>
            </a:r>
          </a:p>
        </p:txBody>
      </p:sp>
      <p:sp>
        <p:nvSpPr>
          <p:cNvPr id="5" name="TextBox 4"/>
          <p:cNvSpPr txBox="1"/>
          <p:nvPr/>
        </p:nvSpPr>
        <p:spPr>
          <a:xfrm>
            <a:off x="1524000" y="4495800"/>
            <a:ext cx="9677400" cy="1431161"/>
          </a:xfrm>
          <a:prstGeom prst="rect">
            <a:avLst/>
          </a:prstGeom>
          <a:noFill/>
        </p:spPr>
        <p:txBody>
          <a:bodyPr wrap="square" rtlCol="0">
            <a:spAutoFit/>
          </a:bodyPr>
          <a:lstStyle/>
          <a:p>
            <a:pPr algn="ctr">
              <a:lnSpc>
                <a:spcPct val="150000"/>
              </a:lnSpc>
            </a:pPr>
            <a:r>
              <a:rPr lang="en-US" sz="2800" b="1" dirty="0">
                <a:solidFill>
                  <a:schemeClr val="bg1"/>
                </a:solidFill>
                <a:latin typeface="Times New Roman" panose="02020603050405020304" pitchFamily="18" charset="0"/>
                <a:cs typeface="Times New Roman" panose="02020603050405020304" pitchFamily="18" charset="0"/>
              </a:rPr>
              <a:t>DDOS ATTACK : DETECTION &amp; MITIGATION</a:t>
            </a:r>
          </a:p>
          <a:p>
            <a:pPr>
              <a:lnSpc>
                <a:spcPct val="150000"/>
              </a:lnSpc>
            </a:pPr>
            <a:r>
              <a:rPr lang="en-US" dirty="0">
                <a:solidFill>
                  <a:schemeClr val="bg1"/>
                </a:solidFill>
              </a:rPr>
              <a:t>                                                                                           - </a:t>
            </a:r>
            <a:r>
              <a:rPr lang="en-US" dirty="0">
                <a:solidFill>
                  <a:schemeClr val="bg1"/>
                </a:solidFill>
                <a:latin typeface="Bahnschrift Condensed" panose="020B0502040204020203" pitchFamily="34" charset="0"/>
              </a:rPr>
              <a:t>using  machine learning algorithms</a:t>
            </a:r>
          </a:p>
          <a:p>
            <a:r>
              <a:rPr lang="en-US" dirty="0"/>
              <a:t> </a:t>
            </a:r>
            <a:endParaRPr lang="en-IN" dirty="0"/>
          </a:p>
        </p:txBody>
      </p:sp>
      <p:sp>
        <p:nvSpPr>
          <p:cNvPr id="4" name="TextBox 3"/>
          <p:cNvSpPr txBox="1"/>
          <p:nvPr/>
        </p:nvSpPr>
        <p:spPr>
          <a:xfrm>
            <a:off x="228600" y="5742295"/>
            <a:ext cx="5029200" cy="369332"/>
          </a:xfrm>
          <a:prstGeom prst="rect">
            <a:avLst/>
          </a:prstGeom>
          <a:noFill/>
        </p:spPr>
        <p:txBody>
          <a:bodyPr wrap="square" rtlCol="0">
            <a:spAutoFit/>
          </a:bodyPr>
          <a:lstStyle/>
          <a:p>
            <a:r>
              <a:rPr lang="en-IN" dirty="0" smtClean="0">
                <a:solidFill>
                  <a:schemeClr val="bg1"/>
                </a:solidFill>
                <a:latin typeface="Bernard MT Condensed" panose="02050806060905020404" pitchFamily="18" charset="0"/>
              </a:rPr>
              <a:t>MADE BY : PRATHAM DHADHIYA , 112115114</a:t>
            </a:r>
            <a:endParaRPr lang="en-IN" dirty="0">
              <a:solidFill>
                <a:schemeClr val="bg1"/>
              </a:solidFill>
              <a:latin typeface="Bernard MT Condensed" panose="02050806060905020404" pitchFamily="18" charset="0"/>
            </a:endParaRPr>
          </a:p>
        </p:txBody>
      </p:sp>
      <p:sp>
        <p:nvSpPr>
          <p:cNvPr id="9" name="TextBox 8"/>
          <p:cNvSpPr txBox="1"/>
          <p:nvPr/>
        </p:nvSpPr>
        <p:spPr>
          <a:xfrm>
            <a:off x="8839200" y="5791200"/>
            <a:ext cx="4114800" cy="369332"/>
          </a:xfrm>
          <a:prstGeom prst="rect">
            <a:avLst/>
          </a:prstGeom>
          <a:noFill/>
        </p:spPr>
        <p:txBody>
          <a:bodyPr wrap="square" rtlCol="0">
            <a:spAutoFit/>
          </a:bodyPr>
          <a:lstStyle/>
          <a:p>
            <a:r>
              <a:rPr lang="en-IN" dirty="0" smtClean="0">
                <a:solidFill>
                  <a:schemeClr val="bg1"/>
                </a:solidFill>
                <a:latin typeface="Bernard MT Condensed" panose="02050806060905020404" pitchFamily="18" charset="0"/>
              </a:rPr>
              <a:t>MENTORED BY : </a:t>
            </a:r>
            <a:r>
              <a:rPr lang="en-IN" dirty="0" err="1" smtClean="0">
                <a:solidFill>
                  <a:schemeClr val="bg1"/>
                </a:solidFill>
                <a:latin typeface="Bernard MT Condensed" panose="02050806060905020404" pitchFamily="18" charset="0"/>
              </a:rPr>
              <a:t>Dr.Anupama</a:t>
            </a:r>
            <a:r>
              <a:rPr lang="en-IN" dirty="0" smtClean="0">
                <a:solidFill>
                  <a:schemeClr val="bg1"/>
                </a:solidFill>
                <a:latin typeface="Bernard MT Condensed" panose="02050806060905020404" pitchFamily="18" charset="0"/>
              </a:rPr>
              <a:t> </a:t>
            </a:r>
            <a:r>
              <a:rPr lang="en-IN" dirty="0" err="1" smtClean="0">
                <a:solidFill>
                  <a:schemeClr val="bg1"/>
                </a:solidFill>
                <a:latin typeface="Bernard MT Condensed" panose="02050806060905020404" pitchFamily="18" charset="0"/>
              </a:rPr>
              <a:t>Arun</a:t>
            </a:r>
            <a:endParaRPr lang="en-IN" dirty="0">
              <a:solidFill>
                <a:schemeClr val="bg1"/>
              </a:solidFill>
              <a:latin typeface="Bernard MT Condensed" panose="02050806060905020404" pitchFamily="18" charset="0"/>
            </a:endParaRPr>
          </a:p>
        </p:txBody>
      </p:sp>
    </p:spTree>
    <p:extLst>
      <p:ext uri="{BB962C8B-B14F-4D97-AF65-F5344CB8AC3E}">
        <p14:creationId xmlns:p14="http://schemas.microsoft.com/office/powerpoint/2010/main" val="609654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 y="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304800" y="210796"/>
            <a:ext cx="470555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PROBLEM STATEMENT</a:t>
            </a:r>
            <a:endParaRPr sz="3200" dirty="0">
              <a:latin typeface="Bernard MT Condensed" panose="02050806060905020404" pitchFamily="18" charset="0"/>
            </a:endParaRPr>
          </a:p>
        </p:txBody>
      </p:sp>
      <p:sp>
        <p:nvSpPr>
          <p:cNvPr id="2" name="Rounded Rectangle 1"/>
          <p:cNvSpPr/>
          <p:nvPr/>
        </p:nvSpPr>
        <p:spPr>
          <a:xfrm>
            <a:off x="152400" y="1201396"/>
            <a:ext cx="11658600" cy="56566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9722" y="1447336"/>
            <a:ext cx="10287000" cy="626325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DDoS</a:t>
            </a:r>
            <a:r>
              <a:rPr lang="en-US" sz="2000" dirty="0">
                <a:latin typeface="Times New Roman" panose="02020603050405020304" pitchFamily="18" charset="0"/>
                <a:cs typeface="Times New Roman" panose="02020603050405020304" pitchFamily="18" charset="0"/>
              </a:rPr>
              <a:t> attacks overwhelm networks, making services unavailable to legitimate users. Traditional networks struggle to mitigate these attacks due to static architectures and limited programmability.</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SDN provides a flexible, programmable solution by separating the control and data planes. However, SDN still remains vulnerable to attacks targeting the control plane with excessive flow requests.</a:t>
            </a:r>
          </a:p>
          <a:p>
            <a:pPr marL="285750" indent="-28575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Project aims to develop a system that uses flow-based traffic analysis to detect and mitigate </a:t>
            </a:r>
            <a:r>
              <a:rPr lang="en-US" sz="2000" dirty="0" err="1">
                <a:latin typeface="Times New Roman" panose="02020603050405020304" pitchFamily="18" charset="0"/>
                <a:cs typeface="Times New Roman" panose="02020603050405020304" pitchFamily="18" charset="0"/>
              </a:rPr>
              <a:t>DDoS</a:t>
            </a:r>
            <a:r>
              <a:rPr lang="en-US" sz="2000" dirty="0">
                <a:latin typeface="Times New Roman" panose="02020603050405020304" pitchFamily="18" charset="0"/>
                <a:cs typeface="Times New Roman" panose="02020603050405020304" pitchFamily="18" charset="0"/>
              </a:rPr>
              <a:t> attacks in SDN networks, ensuring robust performance and availability.</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a:lnSpc>
                <a:spcPct val="150000"/>
              </a:lnSpc>
            </a:pPr>
            <a:endParaRPr lang="en-US" sz="1400" b="1" dirty="0">
              <a:latin typeface="Times New Roman" panose="02020603050405020304" pitchFamily="18" charset="0"/>
              <a:cs typeface="Times New Roman" panose="02020603050405020304" pitchFamily="18" charset="0"/>
            </a:endParaRPr>
          </a:p>
          <a:p>
            <a:pPr>
              <a:lnSpc>
                <a:spcPct val="150000"/>
              </a:lnSpc>
            </a:pPr>
            <a:endParaRPr lang="en-GB" sz="1400" i="0" dirty="0">
              <a:solidFill>
                <a:srgbClr val="000000"/>
              </a:solidFill>
              <a:effectLst/>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8789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 y="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304800" y="210796"/>
            <a:ext cx="470555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DDOS NETWORK</a:t>
            </a:r>
            <a:endParaRPr sz="3200" dirty="0">
              <a:latin typeface="Bernard MT Condensed" panose="02050806060905020404" pitchFamily="18" charset="0"/>
            </a:endParaRPr>
          </a:p>
        </p:txBody>
      </p:sp>
      <p:sp>
        <p:nvSpPr>
          <p:cNvPr id="2" name="Rounded Rectangle 1"/>
          <p:cNvSpPr/>
          <p:nvPr/>
        </p:nvSpPr>
        <p:spPr>
          <a:xfrm>
            <a:off x="140368" y="1166103"/>
            <a:ext cx="11811000" cy="56566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78" y="3225800"/>
            <a:ext cx="13716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5452" y="2797162"/>
            <a:ext cx="9144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5452" y="4583082"/>
            <a:ext cx="9144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2727" y="3728137"/>
            <a:ext cx="9144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flipV="1">
            <a:off x="2359794" y="4029697"/>
            <a:ext cx="983381" cy="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17508" y="3150588"/>
            <a:ext cx="0" cy="175822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332214" y="3138475"/>
            <a:ext cx="600510"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343175" y="4924395"/>
            <a:ext cx="600510"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317508" y="4029697"/>
            <a:ext cx="600510"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160" y="2847650"/>
            <a:ext cx="1119220" cy="58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128" y="3806471"/>
            <a:ext cx="1119220" cy="58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128" y="4676950"/>
            <a:ext cx="1119220" cy="58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7522" y="2566975"/>
            <a:ext cx="153594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7522" y="3497949"/>
            <a:ext cx="153594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7521" y="4440845"/>
            <a:ext cx="153594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1" name="Straight Arrow Connector 40"/>
          <p:cNvCxnSpPr/>
          <p:nvPr/>
        </p:nvCxnSpPr>
        <p:spPr>
          <a:xfrm>
            <a:off x="4957963" y="3150588"/>
            <a:ext cx="1023737"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927066" y="4920950"/>
            <a:ext cx="1023737"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957962" y="4076670"/>
            <a:ext cx="1023737" cy="0"/>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496476" y="3116688"/>
            <a:ext cx="1371600" cy="14975"/>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496476" y="4931609"/>
            <a:ext cx="1371600" cy="14975"/>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7496476" y="4097295"/>
            <a:ext cx="1371600" cy="14975"/>
          </a:xfrm>
          <a:prstGeom prst="straightConnector1">
            <a:avLst/>
          </a:prstGeom>
          <a:ln w="2857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20817" y="4844777"/>
            <a:ext cx="1265722" cy="276999"/>
          </a:xfrm>
          <a:prstGeom prst="rect">
            <a:avLst/>
          </a:prstGeom>
          <a:noFill/>
        </p:spPr>
        <p:txBody>
          <a:bodyPr wrap="square" rtlCol="0">
            <a:spAutoFit/>
          </a:bodyPr>
          <a:lstStyle/>
          <a:p>
            <a:r>
              <a:rPr lang="en-IN" sz="1200" b="1" dirty="0">
                <a:latin typeface="Bell MT" panose="02020503060305020303" pitchFamily="18" charset="0"/>
              </a:rPr>
              <a:t>BOTMASTER</a:t>
            </a:r>
          </a:p>
        </p:txBody>
      </p:sp>
      <p:sp>
        <p:nvSpPr>
          <p:cNvPr id="53" name="TextBox 52"/>
          <p:cNvSpPr txBox="1"/>
          <p:nvPr/>
        </p:nvSpPr>
        <p:spPr>
          <a:xfrm>
            <a:off x="3880322" y="5445345"/>
            <a:ext cx="1265722" cy="276999"/>
          </a:xfrm>
          <a:prstGeom prst="rect">
            <a:avLst/>
          </a:prstGeom>
          <a:noFill/>
        </p:spPr>
        <p:txBody>
          <a:bodyPr wrap="square" rtlCol="0">
            <a:spAutoFit/>
          </a:bodyPr>
          <a:lstStyle/>
          <a:p>
            <a:r>
              <a:rPr lang="en-IN" sz="1200" b="1" dirty="0">
                <a:latin typeface="Bell MT" panose="02020503060305020303" pitchFamily="18" charset="0"/>
              </a:rPr>
              <a:t>      BOT</a:t>
            </a:r>
          </a:p>
        </p:txBody>
      </p:sp>
      <p:sp>
        <p:nvSpPr>
          <p:cNvPr id="54" name="TextBox 53"/>
          <p:cNvSpPr txBox="1"/>
          <p:nvPr/>
        </p:nvSpPr>
        <p:spPr>
          <a:xfrm>
            <a:off x="10463462" y="2993163"/>
            <a:ext cx="1265722" cy="276999"/>
          </a:xfrm>
          <a:prstGeom prst="rect">
            <a:avLst/>
          </a:prstGeom>
          <a:noFill/>
        </p:spPr>
        <p:txBody>
          <a:bodyPr wrap="square" rtlCol="0">
            <a:spAutoFit/>
          </a:bodyPr>
          <a:lstStyle/>
          <a:p>
            <a:r>
              <a:rPr lang="en-IN" sz="1200" b="1" dirty="0">
                <a:latin typeface="Bell MT" panose="02020503060305020303" pitchFamily="18" charset="0"/>
              </a:rPr>
              <a:t>    VICTIM</a:t>
            </a:r>
          </a:p>
        </p:txBody>
      </p:sp>
      <p:sp>
        <p:nvSpPr>
          <p:cNvPr id="55" name="TextBox 54"/>
          <p:cNvSpPr txBox="1"/>
          <p:nvPr/>
        </p:nvSpPr>
        <p:spPr>
          <a:xfrm>
            <a:off x="10545278" y="3930949"/>
            <a:ext cx="1265722" cy="276999"/>
          </a:xfrm>
          <a:prstGeom prst="rect">
            <a:avLst/>
          </a:prstGeom>
          <a:noFill/>
        </p:spPr>
        <p:txBody>
          <a:bodyPr wrap="square" rtlCol="0">
            <a:spAutoFit/>
          </a:bodyPr>
          <a:lstStyle/>
          <a:p>
            <a:r>
              <a:rPr lang="en-IN" sz="1200" b="1" dirty="0">
                <a:latin typeface="Bell MT" panose="02020503060305020303" pitchFamily="18" charset="0"/>
              </a:rPr>
              <a:t>    VICTIM</a:t>
            </a:r>
          </a:p>
        </p:txBody>
      </p:sp>
      <p:sp>
        <p:nvSpPr>
          <p:cNvPr id="56" name="TextBox 55"/>
          <p:cNvSpPr txBox="1"/>
          <p:nvPr/>
        </p:nvSpPr>
        <p:spPr>
          <a:xfrm>
            <a:off x="10559252" y="4785895"/>
            <a:ext cx="1265722" cy="276999"/>
          </a:xfrm>
          <a:prstGeom prst="rect">
            <a:avLst/>
          </a:prstGeom>
          <a:noFill/>
        </p:spPr>
        <p:txBody>
          <a:bodyPr wrap="square" rtlCol="0">
            <a:spAutoFit/>
          </a:bodyPr>
          <a:lstStyle/>
          <a:p>
            <a:r>
              <a:rPr lang="en-IN" sz="1200" b="1" dirty="0">
                <a:latin typeface="Bell MT" panose="02020503060305020303" pitchFamily="18" charset="0"/>
              </a:rPr>
              <a:t>    VICTIM</a:t>
            </a:r>
          </a:p>
        </p:txBody>
      </p:sp>
      <p:sp>
        <p:nvSpPr>
          <p:cNvPr id="34" name="TextBox 33"/>
          <p:cNvSpPr txBox="1"/>
          <p:nvPr/>
        </p:nvSpPr>
        <p:spPr>
          <a:xfrm>
            <a:off x="4974807" y="5867400"/>
            <a:ext cx="4495800"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                  </a:t>
            </a:r>
            <a:r>
              <a:rPr lang="en-IN" sz="1100" b="1" dirty="0" smtClean="0">
                <a:latin typeface="Times New Roman" panose="02020603050405020304" pitchFamily="18" charset="0"/>
                <a:cs typeface="Times New Roman" panose="02020603050405020304" pitchFamily="18" charset="0"/>
              </a:rPr>
              <a:t>FIG.3   </a:t>
            </a:r>
            <a:r>
              <a:rPr lang="en-IN" sz="1100" b="1" dirty="0">
                <a:latin typeface="Times New Roman" panose="02020603050405020304" pitchFamily="18" charset="0"/>
                <a:cs typeface="Times New Roman" panose="02020603050405020304" pitchFamily="18" charset="0"/>
              </a:rPr>
              <a:t>DDOS  </a:t>
            </a:r>
            <a:r>
              <a:rPr lang="en-IN" sz="1100" b="1" dirty="0" smtClean="0">
                <a:latin typeface="Times New Roman" panose="02020603050405020304" pitchFamily="18" charset="0"/>
                <a:cs typeface="Times New Roman" panose="02020603050405020304" pitchFamily="18" charset="0"/>
              </a:rPr>
              <a:t>NETWORK [4</a:t>
            </a:r>
            <a:r>
              <a:rPr lang="en-IN" sz="1100" b="1" dirty="0">
                <a:latin typeface="Times New Roman" panose="02020603050405020304" pitchFamily="18" charset="0"/>
                <a:cs typeface="Times New Roman" panose="02020603050405020304" pitchFamily="18" charset="0"/>
              </a:rPr>
              <a:t>]</a:t>
            </a:r>
          </a:p>
        </p:txBody>
      </p:sp>
      <p:sp>
        <p:nvSpPr>
          <p:cNvPr id="3" name="Oval Callout 2"/>
          <p:cNvSpPr/>
          <p:nvPr/>
        </p:nvSpPr>
        <p:spPr>
          <a:xfrm>
            <a:off x="889535" y="1477313"/>
            <a:ext cx="2500430" cy="1516488"/>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SemiLight Condensed" panose="020B0502040204020203" pitchFamily="34" charset="0"/>
              </a:rPr>
              <a:t>Creates &amp; sends Malicious Packets in form of Botnet. </a:t>
            </a:r>
          </a:p>
        </p:txBody>
      </p:sp>
      <p:sp>
        <p:nvSpPr>
          <p:cNvPr id="4" name="Oval Callout 3"/>
          <p:cNvSpPr/>
          <p:nvPr/>
        </p:nvSpPr>
        <p:spPr>
          <a:xfrm>
            <a:off x="4000500" y="1371601"/>
            <a:ext cx="2057400" cy="1240366"/>
          </a:xfrm>
          <a:prstGeom prst="wedgeEllipseCallout">
            <a:avLst>
              <a:gd name="adj1" fmla="val -22237"/>
              <a:gd name="adj2" fmla="val 6169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SemiLight Condensed" panose="020B0502040204020203" pitchFamily="34" charset="0"/>
              </a:rPr>
              <a:t>Distributed Network of Bots is known as </a:t>
            </a:r>
            <a:r>
              <a:rPr lang="en-IN" dirty="0" err="1">
                <a:solidFill>
                  <a:schemeClr val="tx1"/>
                </a:solidFill>
                <a:latin typeface="Bahnschrift SemiLight Condensed" panose="020B0502040204020203" pitchFamily="34" charset="0"/>
              </a:rPr>
              <a:t>BotNet</a:t>
            </a:r>
            <a:r>
              <a:rPr lang="en-IN" dirty="0">
                <a:solidFill>
                  <a:schemeClr val="tx1"/>
                </a:solidFill>
                <a:latin typeface="Bahnschrift SemiLight Condensed" panose="020B0502040204020203" pitchFamily="34" charset="0"/>
              </a:rPr>
              <a:t>.</a:t>
            </a:r>
          </a:p>
        </p:txBody>
      </p:sp>
      <p:sp>
        <p:nvSpPr>
          <p:cNvPr id="5" name="Oval Callout 4"/>
          <p:cNvSpPr/>
          <p:nvPr/>
        </p:nvSpPr>
        <p:spPr>
          <a:xfrm>
            <a:off x="9220201" y="1275428"/>
            <a:ext cx="2286000" cy="1237004"/>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SemiLight Condensed" panose="020B0502040204020203" pitchFamily="34" charset="0"/>
              </a:rPr>
              <a:t>End-users are denied from accessing resources.</a:t>
            </a:r>
          </a:p>
        </p:txBody>
      </p:sp>
    </p:spTree>
    <p:extLst>
      <p:ext uri="{BB962C8B-B14F-4D97-AF65-F5344CB8AC3E}">
        <p14:creationId xmlns:p14="http://schemas.microsoft.com/office/powerpoint/2010/main" val="11225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3" y="0"/>
            <a:ext cx="12321702" cy="72390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2" name="Rounded Rectangle 1"/>
          <p:cNvSpPr/>
          <p:nvPr/>
        </p:nvSpPr>
        <p:spPr>
          <a:xfrm>
            <a:off x="0" y="76200"/>
            <a:ext cx="12192000" cy="6934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687308" y="228600"/>
            <a:ext cx="2954644" cy="6858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Bell MT" panose="02020503060305020303" pitchFamily="18" charset="0"/>
              </a:rPr>
              <a:t>FLOWCHART</a:t>
            </a:r>
          </a:p>
        </p:txBody>
      </p:sp>
      <p:sp>
        <p:nvSpPr>
          <p:cNvPr id="8" name="Rounded Rectangle 7"/>
          <p:cNvSpPr/>
          <p:nvPr/>
        </p:nvSpPr>
        <p:spPr>
          <a:xfrm>
            <a:off x="4991100" y="2133600"/>
            <a:ext cx="1981200" cy="609600"/>
          </a:xfrm>
          <a:prstGeom prst="round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INITIALIZE TRAFFIC FLOW</a:t>
            </a:r>
          </a:p>
        </p:txBody>
      </p:sp>
      <p:sp>
        <p:nvSpPr>
          <p:cNvPr id="4" name="Oval 3"/>
          <p:cNvSpPr/>
          <p:nvPr/>
        </p:nvSpPr>
        <p:spPr>
          <a:xfrm>
            <a:off x="4953000" y="1333500"/>
            <a:ext cx="2057400" cy="533400"/>
          </a:xfrm>
          <a:prstGeom prst="ellipse">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Bell MT" panose="02020503060305020303" pitchFamily="18" charset="0"/>
              </a:rPr>
              <a:t>START</a:t>
            </a:r>
          </a:p>
        </p:txBody>
      </p:sp>
      <p:sp>
        <p:nvSpPr>
          <p:cNvPr id="12" name="Rounded Rectangle 11"/>
          <p:cNvSpPr/>
          <p:nvPr/>
        </p:nvSpPr>
        <p:spPr>
          <a:xfrm>
            <a:off x="4953000" y="3031557"/>
            <a:ext cx="1981200" cy="609600"/>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FEATURE  EXTRACTION</a:t>
            </a:r>
          </a:p>
        </p:txBody>
      </p:sp>
      <p:sp>
        <p:nvSpPr>
          <p:cNvPr id="13" name="Rounded Rectangle 12"/>
          <p:cNvSpPr/>
          <p:nvPr/>
        </p:nvSpPr>
        <p:spPr>
          <a:xfrm>
            <a:off x="4953000" y="3886200"/>
            <a:ext cx="1981200" cy="609600"/>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GENERATING  DATASET</a:t>
            </a:r>
          </a:p>
        </p:txBody>
      </p:sp>
      <p:sp>
        <p:nvSpPr>
          <p:cNvPr id="14" name="Rounded Rectangle 13"/>
          <p:cNvSpPr/>
          <p:nvPr/>
        </p:nvSpPr>
        <p:spPr>
          <a:xfrm>
            <a:off x="4953000" y="4675090"/>
            <a:ext cx="1981200" cy="609600"/>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TRAIN MODEL</a:t>
            </a:r>
          </a:p>
        </p:txBody>
      </p:sp>
      <p:sp>
        <p:nvSpPr>
          <p:cNvPr id="5" name="Diamond 4"/>
          <p:cNvSpPr/>
          <p:nvPr/>
        </p:nvSpPr>
        <p:spPr>
          <a:xfrm>
            <a:off x="4748864" y="5582627"/>
            <a:ext cx="2362200" cy="954882"/>
          </a:xfrm>
          <a:prstGeom prst="diamond">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Bell MT" panose="02020503060305020303" pitchFamily="18" charset="0"/>
              </a:rPr>
              <a:t>ML MODEL</a:t>
            </a:r>
          </a:p>
        </p:txBody>
      </p:sp>
      <p:sp>
        <p:nvSpPr>
          <p:cNvPr id="16" name="Rounded Rectangle 15"/>
          <p:cNvSpPr/>
          <p:nvPr/>
        </p:nvSpPr>
        <p:spPr>
          <a:xfrm>
            <a:off x="8083617" y="5755268"/>
            <a:ext cx="1981200" cy="609600"/>
          </a:xfrm>
          <a:prstGeom prst="round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MITIGATION MODULE</a:t>
            </a:r>
          </a:p>
        </p:txBody>
      </p:sp>
      <p:sp>
        <p:nvSpPr>
          <p:cNvPr id="17" name="Rounded Rectangle 16"/>
          <p:cNvSpPr/>
          <p:nvPr/>
        </p:nvSpPr>
        <p:spPr>
          <a:xfrm>
            <a:off x="8055838" y="3886200"/>
            <a:ext cx="1981200" cy="609600"/>
          </a:xfrm>
          <a:prstGeom prst="round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DATA  PREPROCESSING</a:t>
            </a:r>
          </a:p>
        </p:txBody>
      </p:sp>
      <p:sp>
        <p:nvSpPr>
          <p:cNvPr id="18" name="Oval 17"/>
          <p:cNvSpPr/>
          <p:nvPr/>
        </p:nvSpPr>
        <p:spPr>
          <a:xfrm>
            <a:off x="1660358" y="5755268"/>
            <a:ext cx="2057400" cy="533400"/>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Bell MT" panose="02020503060305020303" pitchFamily="18" charset="0"/>
              </a:rPr>
              <a:t>END</a:t>
            </a:r>
          </a:p>
        </p:txBody>
      </p:sp>
      <p:sp>
        <p:nvSpPr>
          <p:cNvPr id="6" name="Snip Same Side Corner Rectangle 5"/>
          <p:cNvSpPr/>
          <p:nvPr/>
        </p:nvSpPr>
        <p:spPr>
          <a:xfrm>
            <a:off x="8055838" y="2133600"/>
            <a:ext cx="1986815" cy="533400"/>
          </a:xfrm>
          <a:prstGeom prst="snip2Same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ATTACK  TRAFFIC </a:t>
            </a:r>
          </a:p>
        </p:txBody>
      </p:sp>
      <p:sp>
        <p:nvSpPr>
          <p:cNvPr id="20" name="Snip Same Side Corner Rectangle 19"/>
          <p:cNvSpPr/>
          <p:nvPr/>
        </p:nvSpPr>
        <p:spPr>
          <a:xfrm>
            <a:off x="1826589" y="2139215"/>
            <a:ext cx="1986815" cy="533400"/>
          </a:xfrm>
          <a:prstGeom prst="snip2Same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ell MT" panose="02020503060305020303" pitchFamily="18" charset="0"/>
              </a:rPr>
              <a:t> NORMAL  TRAFFIC</a:t>
            </a:r>
          </a:p>
        </p:txBody>
      </p:sp>
      <p:cxnSp>
        <p:nvCxnSpPr>
          <p:cNvPr id="11" name="Straight Arrow Connector 10"/>
          <p:cNvCxnSpPr>
            <a:stCxn id="4" idx="4"/>
          </p:cNvCxnSpPr>
          <p:nvPr/>
        </p:nvCxnSpPr>
        <p:spPr>
          <a:xfrm>
            <a:off x="5981700" y="1866900"/>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55632" y="2743200"/>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36782" y="3641157"/>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936782" y="4445668"/>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29964" y="5284690"/>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1"/>
          </p:cNvCxnSpPr>
          <p:nvPr/>
        </p:nvCxnSpPr>
        <p:spPr>
          <a:xfrm flipH="1">
            <a:off x="3682064" y="6060068"/>
            <a:ext cx="10668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1"/>
          </p:cNvCxnSpPr>
          <p:nvPr/>
        </p:nvCxnSpPr>
        <p:spPr>
          <a:xfrm flipH="1">
            <a:off x="3847092" y="2438400"/>
            <a:ext cx="1144008" cy="5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p:cNvCxnSpPr>
          <p:nvPr/>
        </p:nvCxnSpPr>
        <p:spPr>
          <a:xfrm flipV="1">
            <a:off x="7111064" y="6059359"/>
            <a:ext cx="966136" cy="7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p:cNvCxnSpPr>
          <p:nvPr/>
        </p:nvCxnSpPr>
        <p:spPr>
          <a:xfrm flipV="1">
            <a:off x="6934200" y="4186426"/>
            <a:ext cx="1088752" cy="45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p:cNvCxnSpPr>
          <p:nvPr/>
        </p:nvCxnSpPr>
        <p:spPr>
          <a:xfrm>
            <a:off x="6972300" y="2438400"/>
            <a:ext cx="105065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046438" y="4495800"/>
            <a:ext cx="0" cy="484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4" idx="3"/>
          </p:cNvCxnSpPr>
          <p:nvPr/>
        </p:nvCxnSpPr>
        <p:spPr>
          <a:xfrm flipH="1">
            <a:off x="6934200" y="4979890"/>
            <a:ext cx="211223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77708" y="5631628"/>
            <a:ext cx="1219200" cy="415498"/>
          </a:xfrm>
          <a:prstGeom prst="rect">
            <a:avLst/>
          </a:prstGeom>
          <a:noFill/>
        </p:spPr>
        <p:txBody>
          <a:bodyPr wrap="square" rtlCol="0">
            <a:spAutoFit/>
          </a:bodyPr>
          <a:lstStyle/>
          <a:p>
            <a:r>
              <a:rPr lang="en-IN" sz="1050" b="1" dirty="0">
                <a:latin typeface="Bell MT" panose="02020503060305020303" pitchFamily="18" charset="0"/>
              </a:rPr>
              <a:t>NORMAL TRAFFIC</a:t>
            </a:r>
          </a:p>
        </p:txBody>
      </p:sp>
      <p:sp>
        <p:nvSpPr>
          <p:cNvPr id="47" name="TextBox 46"/>
          <p:cNvSpPr txBox="1"/>
          <p:nvPr/>
        </p:nvSpPr>
        <p:spPr>
          <a:xfrm>
            <a:off x="7054811" y="5631628"/>
            <a:ext cx="1219200" cy="415498"/>
          </a:xfrm>
          <a:prstGeom prst="rect">
            <a:avLst/>
          </a:prstGeom>
          <a:noFill/>
        </p:spPr>
        <p:txBody>
          <a:bodyPr wrap="square" rtlCol="0">
            <a:spAutoFit/>
          </a:bodyPr>
          <a:lstStyle/>
          <a:p>
            <a:r>
              <a:rPr lang="en-IN" sz="1050" b="1" dirty="0">
                <a:latin typeface="Bell MT" panose="02020503060305020303" pitchFamily="18" charset="0"/>
              </a:rPr>
              <a:t>ABNORMAL      TRAFFIC</a:t>
            </a:r>
          </a:p>
        </p:txBody>
      </p:sp>
      <p:cxnSp>
        <p:nvCxnSpPr>
          <p:cNvPr id="7" name="Elbow Connector 6"/>
          <p:cNvCxnSpPr/>
          <p:nvPr/>
        </p:nvCxnSpPr>
        <p:spPr>
          <a:xfrm flipV="1">
            <a:off x="2819996" y="2672616"/>
            <a:ext cx="2171104" cy="603984"/>
          </a:xfrm>
          <a:prstGeom prst="bentConnector3">
            <a:avLst>
              <a:gd name="adj1" fmla="val 60736"/>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19996" y="2672616"/>
            <a:ext cx="0" cy="603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a:off x="6972302" y="2667000"/>
            <a:ext cx="2076944" cy="609600"/>
          </a:xfrm>
          <a:prstGeom prst="bentConnector3">
            <a:avLst>
              <a:gd name="adj1" fmla="val 65107"/>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6" idx="1"/>
          </p:cNvCxnSpPr>
          <p:nvPr/>
        </p:nvCxnSpPr>
        <p:spPr>
          <a:xfrm flipH="1">
            <a:off x="9046438" y="2667000"/>
            <a:ext cx="2808" cy="609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074217" y="6364868"/>
            <a:ext cx="0" cy="3407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689058" y="6705600"/>
            <a:ext cx="63851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689058" y="6288668"/>
            <a:ext cx="0" cy="4169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0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376702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p:cNvSpPr/>
          <p:nvPr/>
        </p:nvSpPr>
        <p:spPr>
          <a:xfrm>
            <a:off x="152398" y="990600"/>
            <a:ext cx="11887202" cy="5943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612775" y="1571685"/>
            <a:ext cx="10515600" cy="4524315"/>
          </a:xfrm>
          <a:prstGeom prst="rect">
            <a:avLst/>
          </a:prstGeom>
          <a:noFill/>
        </p:spPr>
        <p:txBody>
          <a:bodyPr wrap="square" rtlCol="0">
            <a:spAutoFit/>
          </a:bodyPr>
          <a:lstStyle/>
          <a:p>
            <a:pPr marL="285750" indent="-285750">
              <a:buFont typeface="Wingdings" panose="05000000000000000000" pitchFamily="2" charset="2"/>
              <a:buChar char="q"/>
            </a:pPr>
            <a:r>
              <a:rPr lang="en-US" b="1" u="sng" dirty="0">
                <a:latin typeface="Times New Roman" panose="02020603050405020304" pitchFamily="18" charset="0"/>
                <a:cs typeface="Times New Roman" panose="02020603050405020304" pitchFamily="18" charset="0"/>
              </a:rPr>
              <a:t>Traffic Feature Extraction: </a:t>
            </a:r>
            <a:r>
              <a:rPr lang="en-US" dirty="0">
                <a:latin typeface="Times New Roman" panose="02020603050405020304" pitchFamily="18" charset="0"/>
                <a:cs typeface="Times New Roman" panose="02020603050405020304" pitchFamily="18" charset="0"/>
              </a:rPr>
              <a:t>Track specific traffic features to help identify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attacks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Speed of Source IP: </a:t>
            </a:r>
            <a:r>
              <a:rPr lang="en-US" dirty="0">
                <a:latin typeface="Times New Roman" panose="02020603050405020304" pitchFamily="18" charset="0"/>
                <a:cs typeface="Times New Roman" panose="02020603050405020304" pitchFamily="18" charset="0"/>
              </a:rPr>
              <a:t>Number of source IPs within a specific time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Flow Count: </a:t>
            </a:r>
            <a:r>
              <a:rPr lang="en-US" dirty="0">
                <a:latin typeface="Times New Roman" panose="02020603050405020304" pitchFamily="18" charset="0"/>
                <a:cs typeface="Times New Roman" panose="02020603050405020304" pitchFamily="18" charset="0"/>
              </a:rPr>
              <a:t>How many flows (connections) are detected</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Speed of Flow Entries: </a:t>
            </a:r>
            <a:r>
              <a:rPr lang="en-US" dirty="0">
                <a:latin typeface="Times New Roman" panose="02020603050405020304" pitchFamily="18" charset="0"/>
                <a:cs typeface="Times New Roman" panose="02020603050405020304" pitchFamily="18" charset="0"/>
              </a:rPr>
              <a:t>How quickly flows are entering the switch.</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Ratio of Pair-Flow Entries: </a:t>
            </a:r>
            <a:r>
              <a:rPr lang="en-US" dirty="0">
                <a:latin typeface="Times New Roman" panose="02020603050405020304" pitchFamily="18" charset="0"/>
                <a:cs typeface="Times New Roman" panose="02020603050405020304" pitchFamily="18" charset="0"/>
              </a:rPr>
              <a:t>The number of interactive IPs compared to the total number of flows, which can reveal abnormal patterns during an attack.</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Machine Learning for Detection</a:t>
            </a:r>
            <a:r>
              <a:rPr lang="en-US" dirty="0">
                <a:latin typeface="Times New Roman" panose="02020603050405020304" pitchFamily="18" charset="0"/>
                <a:cs typeface="Times New Roman" panose="02020603050405020304" pitchFamily="18" charset="0"/>
              </a:rPr>
              <a:t>: Support Vector Machine (SVM) and Decision Tree algorithms are used to distinguish between normal and attack traffic. The system is trained on both types of traffic data to help the ML model predict attacks.</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
        <p:nvSpPr>
          <p:cNvPr id="3" name="AutoShape 4" descr="Types-of-DDoS-Attac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Types-of-DDoS-Attac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Types-of-DDoS-Attack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722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 xmlns:a16="http://schemas.microsoft.com/office/drawing/2014/main" id="{DFDD761B-0C5E-3915-DAA9-D350ECC4D9B9}"/>
            </a:ext>
          </a:extLst>
        </p:cNvPr>
        <p:cNvGrpSpPr/>
        <p:nvPr/>
      </p:nvGrpSpPr>
      <p:grpSpPr>
        <a:xfrm>
          <a:off x="0" y="0"/>
          <a:ext cx="0" cy="0"/>
          <a:chOff x="0" y="0"/>
          <a:chExt cx="0" cy="0"/>
        </a:xfrm>
      </p:grpSpPr>
      <p:pic>
        <p:nvPicPr>
          <p:cNvPr id="7170" name="Picture 2" descr="HD wallpaper: abstract, 3D, digital art, dark, red, black, backgrounds, no  people | Wallpaper Flare">
            <a:extLst>
              <a:ext uri="{FF2B5EF4-FFF2-40B4-BE49-F238E27FC236}">
                <a16:creationId xmlns="" xmlns:a16="http://schemas.microsoft.com/office/drawing/2014/main" id="{8A4116F3-DC3E-AE70-6143-24B84B0F8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a:extLst>
              <a:ext uri="{FF2B5EF4-FFF2-40B4-BE49-F238E27FC236}">
                <a16:creationId xmlns="" xmlns:a16="http://schemas.microsoft.com/office/drawing/2014/main" id="{FAB1CBBE-5C7C-0E0A-09DE-EC080559853D}"/>
              </a:ext>
            </a:extLst>
          </p:cNvPr>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a:extLst>
              <a:ext uri="{FF2B5EF4-FFF2-40B4-BE49-F238E27FC236}">
                <a16:creationId xmlns="" xmlns:a16="http://schemas.microsoft.com/office/drawing/2014/main" id="{0475EE11-8283-A55D-7395-77BCB68A9C74}"/>
              </a:ext>
            </a:extLst>
          </p:cNvPr>
          <p:cNvSpPr txBox="1">
            <a:spLocks noGrp="1"/>
          </p:cNvSpPr>
          <p:nvPr>
            <p:ph type="title"/>
          </p:nvPr>
        </p:nvSpPr>
        <p:spPr>
          <a:xfrm>
            <a:off x="294336" y="0"/>
            <a:ext cx="376702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a:extLst>
              <a:ext uri="{FF2B5EF4-FFF2-40B4-BE49-F238E27FC236}">
                <a16:creationId xmlns="" xmlns:a16="http://schemas.microsoft.com/office/drawing/2014/main" id="{5D2ACF03-E6F1-6DDD-7DD3-5D805ED0E142}"/>
              </a:ext>
            </a:extLst>
          </p:cNvPr>
          <p:cNvSpPr/>
          <p:nvPr/>
        </p:nvSpPr>
        <p:spPr>
          <a:xfrm>
            <a:off x="152398" y="990600"/>
            <a:ext cx="11887202" cy="5943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6" name="TextBox 5">
            <a:extLst>
              <a:ext uri="{FF2B5EF4-FFF2-40B4-BE49-F238E27FC236}">
                <a16:creationId xmlns="" xmlns:a16="http://schemas.microsoft.com/office/drawing/2014/main" id="{5335430D-27B4-1809-7ED6-909CD89AFA67}"/>
              </a:ext>
            </a:extLst>
          </p:cNvPr>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a:extLst>
              <a:ext uri="{FF2B5EF4-FFF2-40B4-BE49-F238E27FC236}">
                <a16:creationId xmlns="" xmlns:a16="http://schemas.microsoft.com/office/drawing/2014/main" id="{BE5A3736-F789-E212-8B31-8F317E8CF30A}"/>
              </a:ext>
            </a:extLst>
          </p:cNvPr>
          <p:cNvSpPr txBox="1"/>
          <p:nvPr/>
        </p:nvSpPr>
        <p:spPr>
          <a:xfrm>
            <a:off x="612775" y="1676400"/>
            <a:ext cx="10515600" cy="2585323"/>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Data Collection : </a:t>
            </a:r>
            <a:r>
              <a:rPr lang="en-US" dirty="0">
                <a:latin typeface="Times New Roman" panose="02020603050405020304" pitchFamily="18" charset="0"/>
                <a:cs typeface="Times New Roman" panose="02020603050405020304" pitchFamily="18" charset="0"/>
              </a:rPr>
              <a:t>Collect data on normal and attack traffic separately, store it in a CSV, and use it to train the ML algorithm.</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Detection and Mitigation : </a:t>
            </a:r>
            <a:r>
              <a:rPr lang="en-US" dirty="0">
                <a:latin typeface="Times New Roman" panose="02020603050405020304" pitchFamily="18" charset="0"/>
                <a:cs typeface="Times New Roman" panose="02020603050405020304" pitchFamily="18" charset="0"/>
              </a:rPr>
              <a:t>After training, the ML model can monitor traffic in real-time. When attack traffic is detected, it blocks the affected port for a set time (120 seconds) to prevent further intrusion. This process repeats if the attack persists.</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Environment and Tools : </a:t>
            </a:r>
            <a:r>
              <a:rPr lang="en-US" dirty="0">
                <a:latin typeface="Times New Roman" panose="02020603050405020304" pitchFamily="18" charset="0"/>
                <a:cs typeface="Times New Roman" panose="02020603050405020304" pitchFamily="18" charset="0"/>
              </a:rPr>
              <a:t>Use Mininet to simulate the network, OpenFlow protocol for communication, Ryu controller to manage the network rules, and tools like Hping3 and </a:t>
            </a:r>
            <a:r>
              <a:rPr lang="en-US" dirty="0" err="1">
                <a:latin typeface="Times New Roman" panose="02020603050405020304" pitchFamily="18" charset="0"/>
                <a:cs typeface="Times New Roman" panose="02020603050405020304" pitchFamily="18" charset="0"/>
              </a:rPr>
              <a:t>Iperf</a:t>
            </a:r>
            <a:r>
              <a:rPr lang="en-US" dirty="0">
                <a:latin typeface="Times New Roman" panose="02020603050405020304" pitchFamily="18" charset="0"/>
                <a:cs typeface="Times New Roman" panose="02020603050405020304" pitchFamily="18" charset="0"/>
              </a:rPr>
              <a:t> to generate and test traffic.</a:t>
            </a:r>
            <a:endParaRPr lang="en-IN" dirty="0">
              <a:latin typeface="Times New Roman" panose="02020603050405020304" pitchFamily="18" charset="0"/>
              <a:cs typeface="Times New Roman" panose="02020603050405020304" pitchFamily="18" charset="0"/>
            </a:endParaRPr>
          </a:p>
        </p:txBody>
      </p:sp>
      <p:sp>
        <p:nvSpPr>
          <p:cNvPr id="3" name="AutoShape 4" descr="Types-of-DDoS-Attacks">
            <a:extLst>
              <a:ext uri="{FF2B5EF4-FFF2-40B4-BE49-F238E27FC236}">
                <a16:creationId xmlns="" xmlns:a16="http://schemas.microsoft.com/office/drawing/2014/main" id="{07C4159D-E02B-CA27-520B-61814FB9E77D}"/>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Types-of-DDoS-Attacks">
            <a:extLst>
              <a:ext uri="{FF2B5EF4-FFF2-40B4-BE49-F238E27FC236}">
                <a16:creationId xmlns="" xmlns:a16="http://schemas.microsoft.com/office/drawing/2014/main" id="{290EA418-B1FB-FC75-4569-260D40C72E38}"/>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Types-of-DDoS-Attacks">
            <a:extLst>
              <a:ext uri="{FF2B5EF4-FFF2-40B4-BE49-F238E27FC236}">
                <a16:creationId xmlns="" xmlns:a16="http://schemas.microsoft.com/office/drawing/2014/main" id="{DD2BB86B-E3F4-D530-901A-8F381FF4C443}"/>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5649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 xmlns:a16="http://schemas.microsoft.com/office/drawing/2014/main" id="{B8CCEAF9-8C35-D1B7-9733-C6CBB5B24B68}"/>
            </a:ext>
          </a:extLst>
        </p:cNvPr>
        <p:cNvGrpSpPr/>
        <p:nvPr/>
      </p:nvGrpSpPr>
      <p:grpSpPr>
        <a:xfrm>
          <a:off x="0" y="0"/>
          <a:ext cx="0" cy="0"/>
          <a:chOff x="0" y="0"/>
          <a:chExt cx="0" cy="0"/>
        </a:xfrm>
      </p:grpSpPr>
      <p:pic>
        <p:nvPicPr>
          <p:cNvPr id="7170" name="Picture 2" descr="HD wallpaper: abstract, 3D, digital art, dark, red, black, backgrounds, no  people | Wallpaper Flare">
            <a:extLst>
              <a:ext uri="{FF2B5EF4-FFF2-40B4-BE49-F238E27FC236}">
                <a16:creationId xmlns="" xmlns:a16="http://schemas.microsoft.com/office/drawing/2014/main" id="{D6C0BADB-B4DD-E13D-31FF-76F35B365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a:extLst>
              <a:ext uri="{FF2B5EF4-FFF2-40B4-BE49-F238E27FC236}">
                <a16:creationId xmlns="" xmlns:a16="http://schemas.microsoft.com/office/drawing/2014/main" id="{5CE66FB0-A4AE-E253-6DE0-5B50492A64AA}"/>
              </a:ext>
            </a:extLst>
          </p:cNvPr>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a:extLst>
              <a:ext uri="{FF2B5EF4-FFF2-40B4-BE49-F238E27FC236}">
                <a16:creationId xmlns="" xmlns:a16="http://schemas.microsoft.com/office/drawing/2014/main" id="{7E0DF5FB-9102-773E-E256-C8FE0E8C609C}"/>
              </a:ext>
            </a:extLst>
          </p:cNvPr>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a:extLst>
              <a:ext uri="{FF2B5EF4-FFF2-40B4-BE49-F238E27FC236}">
                <a16:creationId xmlns="" xmlns:a16="http://schemas.microsoft.com/office/drawing/2014/main" id="{7F4A8DC1-18AC-22A3-F660-0C93B41D453F}"/>
              </a:ext>
            </a:extLst>
          </p:cNvPr>
          <p:cNvSpPr/>
          <p:nvPr/>
        </p:nvSpPr>
        <p:spPr>
          <a:xfrm>
            <a:off x="152398" y="914400"/>
            <a:ext cx="11582401" cy="6019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55A46AA-276E-7461-7BB5-98F618E18B45}"/>
              </a:ext>
            </a:extLst>
          </p:cNvPr>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17BD1A77-42F0-C522-CDE7-A1CD4103A480}"/>
              </a:ext>
            </a:extLst>
          </p:cNvPr>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a:extLst>
              <a:ext uri="{FF2B5EF4-FFF2-40B4-BE49-F238E27FC236}">
                <a16:creationId xmlns="" xmlns:a16="http://schemas.microsoft.com/office/drawing/2014/main" id="{58BC706F-7FA9-ACB9-BC1F-0DFCC37341D9}"/>
              </a:ext>
            </a:extLst>
          </p:cNvPr>
          <p:cNvSpPr txBox="1"/>
          <p:nvPr/>
        </p:nvSpPr>
        <p:spPr>
          <a:xfrm>
            <a:off x="685801" y="1219200"/>
            <a:ext cx="10515600"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 set up the simulation platform on </a:t>
            </a:r>
            <a:r>
              <a:rPr lang="en-IN" b="1" dirty="0">
                <a:latin typeface="Times New Roman" panose="02020603050405020304" pitchFamily="18" charset="0"/>
                <a:cs typeface="Times New Roman" panose="02020603050405020304" pitchFamily="18" charset="0"/>
              </a:rPr>
              <a:t>Ubuntu 20.04.1 LTS</a:t>
            </a:r>
            <a:r>
              <a:rPr lang="en-IN" dirty="0">
                <a:latin typeface="Times New Roman" panose="02020603050405020304" pitchFamily="18" charset="0"/>
                <a:cs typeface="Times New Roman" panose="02020603050405020304" pitchFamily="18" charset="0"/>
              </a:rPr>
              <a:t> for a </a:t>
            </a:r>
            <a:r>
              <a:rPr lang="en-IN" dirty="0" err="1">
                <a:latin typeface="Times New Roman" panose="02020603050405020304" pitchFamily="18" charset="0"/>
                <a:cs typeface="Times New Roman" panose="02020603050405020304" pitchFamily="18" charset="0"/>
              </a:rPr>
              <a:t>DDoS</a:t>
            </a:r>
            <a:r>
              <a:rPr lang="en-IN" dirty="0">
                <a:latin typeface="Times New Roman" panose="02020603050405020304" pitchFamily="18" charset="0"/>
                <a:cs typeface="Times New Roman" panose="02020603050405020304" pitchFamily="18" charset="0"/>
              </a:rPr>
              <a:t> attack detection project, follow these steps:</a:t>
            </a:r>
          </a:p>
          <a:p>
            <a:endParaRPr lang="en-IN" dirty="0">
              <a:latin typeface="Times New Roman" panose="02020603050405020304" pitchFamily="18" charset="0"/>
              <a:cs typeface="Times New Roman" panose="02020603050405020304" pitchFamily="18" charset="0"/>
            </a:endParaRPr>
          </a:p>
          <a:p>
            <a:pPr>
              <a:buFont typeface="+mj-lt"/>
              <a:buAutoNum type="arabicPeriod"/>
            </a:pPr>
            <a:r>
              <a:rPr lang="en-IN" b="1" dirty="0">
                <a:latin typeface="Times New Roman" panose="02020603050405020304" pitchFamily="18" charset="0"/>
                <a:cs typeface="Times New Roman" panose="02020603050405020304" pitchFamily="18" charset="0"/>
              </a:rPr>
              <a:t> Update and Upgrade Ubuntu and Python: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rtl="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update </a:t>
            </a:r>
          </a:p>
          <a:p>
            <a:pPr marL="285750" indent="-285750" rtl="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upgrade </a:t>
            </a:r>
          </a:p>
          <a:p>
            <a:pPr marL="285750" indent="-285750" rtl="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 install python2 </a:t>
            </a:r>
          </a:p>
          <a:p>
            <a:pPr marL="285750" indent="-285750" rtl="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 install python3 </a:t>
            </a:r>
          </a:p>
          <a:p>
            <a:pPr marL="285750" indent="-285750" rtl="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 Install </a:t>
            </a:r>
            <a:r>
              <a:rPr lang="en-IN" b="1" dirty="0" err="1">
                <a:latin typeface="Times New Roman" panose="02020603050405020304" pitchFamily="18" charset="0"/>
                <a:cs typeface="Times New Roman" panose="02020603050405020304" pitchFamily="18" charset="0"/>
              </a:rPr>
              <a:t>OpenFlow</a:t>
            </a:r>
            <a:r>
              <a:rPr lang="en-IN" b="1" dirty="0">
                <a:latin typeface="Times New Roman" panose="02020603050405020304" pitchFamily="18" charset="0"/>
                <a:cs typeface="Times New Roman" panose="02020603050405020304" pitchFamily="18" charset="0"/>
              </a:rPr>
              <a:t> Protocol (</a:t>
            </a:r>
            <a:r>
              <a:rPr lang="en-IN" b="1" dirty="0" err="1">
                <a:latin typeface="Times New Roman" panose="02020603050405020304" pitchFamily="18" charset="0"/>
                <a:cs typeface="Times New Roman" panose="02020603050405020304" pitchFamily="18" charset="0"/>
              </a:rPr>
              <a:t>OpenVSwitch</a:t>
            </a:r>
            <a:r>
              <a:rPr lang="en-IN" b="1" dirty="0">
                <a:latin typeface="Times New Roman" panose="02020603050405020304" pitchFamily="18" charset="0"/>
                <a:cs typeface="Times New Roman" panose="02020603050405020304" pitchFamily="18" charset="0"/>
              </a:rPr>
              <a:t>):</a:t>
            </a: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install </a:t>
            </a:r>
            <a:r>
              <a:rPr lang="en-IN" dirty="0" err="1">
                <a:latin typeface="Times New Roman" panose="02020603050405020304" pitchFamily="18" charset="0"/>
                <a:cs typeface="Times New Roman" panose="02020603050405020304" pitchFamily="18" charset="0"/>
              </a:rPr>
              <a:t>openvswitch</a:t>
            </a:r>
            <a:r>
              <a:rPr lang="en-IN" dirty="0">
                <a:latin typeface="Times New Roman" panose="02020603050405020304" pitchFamily="18" charset="0"/>
                <a:cs typeface="Times New Roman" panose="02020603050405020304" pitchFamily="18" charset="0"/>
              </a:rPr>
              <a:t>-switch </a:t>
            </a: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ovs-vsctl</a:t>
            </a:r>
            <a:r>
              <a:rPr lang="en-IN" dirty="0">
                <a:latin typeface="Times New Roman" panose="02020603050405020304" pitchFamily="18" charset="0"/>
                <a:cs typeface="Times New Roman" panose="02020603050405020304" pitchFamily="18" charset="0"/>
              </a:rPr>
              <a:t> --version</a:t>
            </a:r>
            <a:r>
              <a:rPr lang="en-IN" dirty="0"/>
              <a:t> </a:t>
            </a:r>
          </a:p>
          <a:p>
            <a:pPr marL="285750" indent="-285750">
              <a:buFont typeface="Arial" panose="020B0604020202020204" pitchFamily="34" charset="0"/>
              <a:buChar char="•"/>
            </a:pPr>
            <a:endParaRPr lang="en-IN" dirty="0"/>
          </a:p>
          <a:p>
            <a:r>
              <a:rPr lang="en-IN" b="1" dirty="0">
                <a:latin typeface="Times New Roman" panose="02020603050405020304" pitchFamily="18" charset="0"/>
                <a:cs typeface="Times New Roman" panose="02020603050405020304" pitchFamily="18" charset="0"/>
              </a:rPr>
              <a:t>3. Install </a:t>
            </a:r>
            <a:r>
              <a:rPr lang="en-IN" b="1" dirty="0" err="1">
                <a:latin typeface="Times New Roman" panose="02020603050405020304" pitchFamily="18" charset="0"/>
                <a:cs typeface="Times New Roman" panose="02020603050405020304" pitchFamily="18" charset="0"/>
              </a:rPr>
              <a:t>Ryu</a:t>
            </a:r>
            <a:r>
              <a:rPr lang="en-IN" b="1" dirty="0">
                <a:latin typeface="Times New Roman" panose="02020603050405020304" pitchFamily="18" charset="0"/>
                <a:cs typeface="Times New Roman" panose="02020603050405020304" pitchFamily="18" charset="0"/>
              </a:rPr>
              <a:t> Controller:</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 install python3-pip </a:t>
            </a: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pip3 install </a:t>
            </a:r>
            <a:r>
              <a:rPr lang="en-IN" dirty="0" err="1">
                <a:latin typeface="Times New Roman" panose="02020603050405020304" pitchFamily="18" charset="0"/>
                <a:cs typeface="Times New Roman" panose="02020603050405020304" pitchFamily="18" charset="0"/>
              </a:rPr>
              <a:t>ryu</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ryu</a:t>
            </a:r>
            <a:r>
              <a:rPr lang="en-IN" dirty="0">
                <a:latin typeface="Times New Roman" panose="02020603050405020304" pitchFamily="18" charset="0"/>
                <a:cs typeface="Times New Roman" panose="02020603050405020304" pitchFamily="18" charset="0"/>
              </a:rPr>
              <a:t>-manager --version </a:t>
            </a:r>
          </a:p>
          <a:p>
            <a:endParaRPr lang="en-IN" dirty="0"/>
          </a:p>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6701519C-1744-256B-A298-B23420791C5B}"/>
              </a:ext>
            </a:extLst>
          </p:cNvPr>
          <p:cNvSpPr txBox="1"/>
          <p:nvPr/>
        </p:nvSpPr>
        <p:spPr>
          <a:xfrm>
            <a:off x="6248400" y="2105085"/>
            <a:ext cx="4495800" cy="452431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4. Install </a:t>
            </a:r>
            <a:r>
              <a:rPr lang="en-IN" b="1" dirty="0" err="1">
                <a:latin typeface="Times New Roman" panose="02020603050405020304" pitchFamily="18" charset="0"/>
                <a:cs typeface="Times New Roman" panose="02020603050405020304" pitchFamily="18" charset="0"/>
              </a:rPr>
              <a:t>Mininet</a:t>
            </a:r>
            <a:r>
              <a:rPr lang="en-IN" b="1"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install </a:t>
            </a:r>
            <a:r>
              <a:rPr lang="en-IN" dirty="0" err="1">
                <a:latin typeface="Times New Roman" panose="02020603050405020304" pitchFamily="18" charset="0"/>
                <a:cs typeface="Times New Roman" panose="02020603050405020304" pitchFamily="18" charset="0"/>
              </a:rPr>
              <a:t>mininet</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mn</a:t>
            </a:r>
            <a:r>
              <a:rPr lang="en-IN" dirty="0">
                <a:latin typeface="Times New Roman" panose="02020603050405020304" pitchFamily="18" charset="0"/>
                <a:cs typeface="Times New Roman" panose="02020603050405020304" pitchFamily="18" charset="0"/>
              </a:rPr>
              <a:t> –version</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5. Install Hping3 and </a:t>
            </a:r>
            <a:r>
              <a:rPr lang="en-IN" b="1" dirty="0" err="1">
                <a:latin typeface="Times New Roman" panose="02020603050405020304" pitchFamily="18" charset="0"/>
                <a:cs typeface="Times New Roman" panose="02020603050405020304" pitchFamily="18" charset="0"/>
              </a:rPr>
              <a:t>Iperf</a:t>
            </a:r>
            <a:r>
              <a:rPr lang="en-IN" b="1" dirty="0">
                <a:latin typeface="Times New Roman" panose="02020603050405020304" pitchFamily="18" charset="0"/>
                <a:cs typeface="Times New Roman" panose="02020603050405020304" pitchFamily="18" charset="0"/>
              </a:rPr>
              <a:t>:</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install hping3 </a:t>
            </a:r>
          </a:p>
          <a:p>
            <a:pPr marL="285750" indent="-285750" algn="just">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apt-get install </a:t>
            </a:r>
            <a:r>
              <a:rPr lang="en-IN" dirty="0" err="1">
                <a:latin typeface="Times New Roman" panose="02020603050405020304" pitchFamily="18" charset="0"/>
                <a:cs typeface="Times New Roman" panose="02020603050405020304" pitchFamily="18" charset="0"/>
              </a:rPr>
              <a:t>iperf</a:t>
            </a:r>
            <a:r>
              <a:rPr lang="en-IN" dirty="0">
                <a:latin typeface="Times New Roman" panose="02020603050405020304" pitchFamily="18" charset="0"/>
                <a:cs typeface="Times New Roman" panose="02020603050405020304" pitchFamily="18" charset="0"/>
              </a:rPr>
              <a:t> </a:t>
            </a:r>
          </a:p>
          <a:p>
            <a:pPr algn="just" rtl="0"/>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6. Install Additional Python Packages for </a:t>
            </a:r>
            <a:r>
              <a:rPr lang="en-IN" b="1" dirty="0" err="1">
                <a:latin typeface="Times New Roman" panose="02020603050405020304" pitchFamily="18" charset="0"/>
                <a:cs typeface="Times New Roman" panose="02020603050405020304" pitchFamily="18" charset="0"/>
              </a:rPr>
              <a:t>Ryu</a:t>
            </a:r>
            <a:r>
              <a:rPr lang="en-IN" b="1" dirty="0">
                <a:latin typeface="Times New Roman" panose="02020603050405020304" pitchFamily="18" charset="0"/>
                <a:cs typeface="Times New Roman" panose="02020603050405020304" pitchFamily="18" charset="0"/>
              </a:rPr>
              <a:t>:</a:t>
            </a:r>
          </a:p>
          <a:p>
            <a:pPr algn="just"/>
            <a:endParaRPr lang="en-IN"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pip3 install </a:t>
            </a:r>
            <a:r>
              <a:rPr lang="en-IN" dirty="0" err="1">
                <a:latin typeface="Times New Roman" panose="02020603050405020304" pitchFamily="18" charset="0"/>
                <a:cs typeface="Times New Roman" panose="02020603050405020304" pitchFamily="18" charset="0"/>
              </a:rPr>
              <a:t>numpy</a:t>
            </a:r>
            <a:r>
              <a:rPr lang="en-IN"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sudo</a:t>
            </a:r>
            <a:r>
              <a:rPr lang="en-IN" dirty="0">
                <a:latin typeface="Times New Roman" panose="02020603050405020304" pitchFamily="18" charset="0"/>
                <a:cs typeface="Times New Roman" panose="02020603050405020304" pitchFamily="18" charset="0"/>
              </a:rPr>
              <a:t> pip3 install </a:t>
            </a:r>
            <a:r>
              <a:rPr lang="en-IN" dirty="0" err="1">
                <a:latin typeface="Times New Roman" panose="02020603050405020304" pitchFamily="18" charset="0"/>
                <a:cs typeface="Times New Roman" panose="02020603050405020304" pitchFamily="18" charset="0"/>
              </a:rPr>
              <a:t>sklearn</a:t>
            </a:r>
            <a:endParaRPr lang="en-IN" dirty="0">
              <a:latin typeface="Times New Roman" panose="02020603050405020304" pitchFamily="18" charset="0"/>
              <a:cs typeface="Times New Roman" panose="02020603050405020304" pitchFamily="18" charset="0"/>
            </a:endParaRPr>
          </a:p>
          <a:p>
            <a:endParaRPr lang="en-IN" dirty="0"/>
          </a:p>
        </p:txBody>
      </p:sp>
      <p:cxnSp>
        <p:nvCxnSpPr>
          <p:cNvPr id="8" name="Straight Connector 7">
            <a:extLst>
              <a:ext uri="{FF2B5EF4-FFF2-40B4-BE49-F238E27FC236}">
                <a16:creationId xmlns="" xmlns:a16="http://schemas.microsoft.com/office/drawing/2014/main" id="{CA3B7420-5DC7-4656-9FE8-6996FDDBB9B5}"/>
              </a:ext>
            </a:extLst>
          </p:cNvPr>
          <p:cNvCxnSpPr/>
          <p:nvPr/>
        </p:nvCxnSpPr>
        <p:spPr>
          <a:xfrm>
            <a:off x="5562600" y="1828800"/>
            <a:ext cx="0" cy="4752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p:cNvSpPr/>
          <p:nvPr/>
        </p:nvSpPr>
        <p:spPr>
          <a:xfrm>
            <a:off x="76200" y="1042245"/>
            <a:ext cx="12052854" cy="55871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371910" y="1219200"/>
            <a:ext cx="10515600" cy="8956298"/>
          </a:xfrm>
          <a:prstGeom prst="rect">
            <a:avLst/>
          </a:prstGeom>
          <a:noFill/>
        </p:spPr>
        <p:txBody>
          <a:bodyPr wrap="square" rtlCol="0">
            <a:spAutoFit/>
          </a:bodyPr>
          <a:lstStyle/>
          <a:p>
            <a:endParaRPr lang="en-IN" b="1" u="sng"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err="1">
                <a:latin typeface="Times New Roman" panose="02020603050405020304" pitchFamily="18" charset="0"/>
                <a:cs typeface="Times New Roman" panose="02020603050405020304" pitchFamily="18" charset="0"/>
              </a:rPr>
              <a:t>DDoS</a:t>
            </a:r>
            <a:r>
              <a:rPr lang="en-US" b="1" dirty="0">
                <a:latin typeface="Times New Roman" panose="02020603050405020304" pitchFamily="18" charset="0"/>
                <a:cs typeface="Times New Roman" panose="02020603050405020304" pitchFamily="18" charset="0"/>
              </a:rPr>
              <a:t> Attack Detection and Mitigation Simulation </a:t>
            </a:r>
          </a:p>
          <a:p>
            <a:endParaRPr lang="en-US" b="1" dirty="0">
              <a:latin typeface="Times New Roman" panose="02020603050405020304" pitchFamily="18" charset="0"/>
              <a:cs typeface="Times New Roman" panose="02020603050405020304" pitchFamily="18" charset="0"/>
            </a:endParaRPr>
          </a:p>
          <a:p>
            <a:pPr marL="342900" indent="-342900">
              <a:buAutoNum type="arabicPeriod"/>
            </a:pPr>
            <a:r>
              <a:rPr lang="en-US" b="1" dirty="0">
                <a:latin typeface="Times New Roman" panose="02020603050405020304" pitchFamily="18" charset="0"/>
                <a:cs typeface="Times New Roman" panose="02020603050405020304" pitchFamily="18" charset="0"/>
              </a:rPr>
              <a:t>Detect Normal Traffic:</a:t>
            </a:r>
          </a:p>
          <a:p>
            <a:endParaRPr lang="en-US"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Set APP_TYPE=1 in controller.py.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Set TEST_TYPE=normal and TEST_TIME=300 in topo.py.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a:t>
            </a:r>
            <a:r>
              <a:rPr lang="en-US" dirty="0" err="1">
                <a:latin typeface="Times New Roman" panose="02020603050405020304" pitchFamily="18" charset="0"/>
                <a:cs typeface="Times New Roman" panose="02020603050405020304" pitchFamily="18" charset="0"/>
              </a:rPr>
              <a:t>Ryu</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Mininet</a:t>
            </a:r>
            <a:r>
              <a:rPr lang="en-US" dirty="0">
                <a:latin typeface="Times New Roman" panose="02020603050405020304" pitchFamily="18" charset="0"/>
                <a:cs typeface="Times New Roman" panose="02020603050405020304" pitchFamily="18" charset="0"/>
              </a:rPr>
              <a:t> topology to generate normal traffic.</a:t>
            </a:r>
          </a:p>
          <a:p>
            <a:pPr lvl="1"/>
            <a:endParaRPr lang="en-US" dirty="0">
              <a:latin typeface="Times New Roman" panose="02020603050405020304" pitchFamily="18" charset="0"/>
              <a:cs typeface="Times New Roman" panose="02020603050405020304" pitchFamily="18" charset="0"/>
            </a:endParaRPr>
          </a:p>
          <a:p>
            <a:pPr marL="342900" indent="-342900">
              <a:buAutoNum type="arabicPeriod" startAt="2"/>
            </a:pPr>
            <a:r>
              <a:rPr lang="en-US" b="1" dirty="0">
                <a:latin typeface="Times New Roman" panose="02020603050405020304" pitchFamily="18" charset="0"/>
                <a:cs typeface="Times New Roman" panose="02020603050405020304" pitchFamily="18" charset="0"/>
              </a:rPr>
              <a:t>Detect and Mitigate Attack Traffic:</a:t>
            </a:r>
          </a:p>
          <a:p>
            <a:endParaRPr lang="en-US"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Set TEST_TYPE=attack and TEST_TIME=300 in topo.py.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a:t>
            </a:r>
            <a:r>
              <a:rPr lang="en-US" dirty="0" err="1">
                <a:latin typeface="Times New Roman" panose="02020603050405020304" pitchFamily="18" charset="0"/>
                <a:cs typeface="Times New Roman" panose="02020603050405020304" pitchFamily="18" charset="0"/>
              </a:rPr>
              <a:t>Ryu</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Mininet</a:t>
            </a:r>
            <a:r>
              <a:rPr lang="en-US" dirty="0">
                <a:latin typeface="Times New Roman" panose="02020603050405020304" pitchFamily="18" charset="0"/>
                <a:cs typeface="Times New Roman" panose="02020603050405020304" pitchFamily="18" charset="0"/>
              </a:rPr>
              <a:t> as before.</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Observe as the controller detects and blocks the attack,</a:t>
            </a:r>
          </a:p>
          <a:p>
            <a:pPr lvl="1"/>
            <a:r>
              <a:rPr lang="en-US" dirty="0">
                <a:latin typeface="Times New Roman" panose="02020603050405020304" pitchFamily="18" charset="0"/>
                <a:cs typeface="Times New Roman" panose="02020603050405020304" pitchFamily="18" charset="0"/>
              </a:rPr>
              <a:t>     monitoring ports every 120 seconds for ongoing attacks.</a:t>
            </a:r>
          </a:p>
          <a:p>
            <a:pPr marL="2857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t/>
            </a:r>
            <a:br>
              <a:rPr lang="en-IN" dirty="0"/>
            </a:br>
            <a:endParaRPr lang="en-IN" dirty="0"/>
          </a:p>
          <a:p>
            <a:pPr marL="2857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162800" y="1523286"/>
            <a:ext cx="4648200" cy="4801314"/>
          </a:xfrm>
          <a:prstGeom prst="rect">
            <a:avLst/>
          </a:prstGeom>
          <a:noFill/>
        </p:spPr>
        <p:txBody>
          <a:bodyPr wrap="square" rtlCol="0">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Accuracy and Detection Rate Calculation</a:t>
            </a:r>
          </a:p>
          <a:p>
            <a:endParaRPr lang="en-IN" b="1" dirty="0">
              <a:latin typeface="Times New Roman" panose="02020603050405020304" pitchFamily="18" charset="0"/>
              <a:cs typeface="Times New Roman" panose="02020603050405020304" pitchFamily="18" charset="0"/>
            </a:endParaRPr>
          </a:p>
          <a:p>
            <a:pPr marL="342900" indent="-342900">
              <a:buAutoNum type="arabicPeriod"/>
            </a:pPr>
            <a:r>
              <a:rPr lang="en-IN" b="1" dirty="0">
                <a:latin typeface="Times New Roman" panose="02020603050405020304" pitchFamily="18" charset="0"/>
                <a:cs typeface="Times New Roman" panose="02020603050405020304" pitchFamily="18" charset="0"/>
              </a:rPr>
              <a:t>Calculate Accuracy:</a:t>
            </a: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Copy results.CSV into the analysis folder.</a:t>
            </a:r>
          </a:p>
          <a:p>
            <a:pPr marL="2857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Run the accuracy script: </a:t>
            </a:r>
          </a:p>
          <a:p>
            <a:pPr lvl="1" rtl="0"/>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python accuracy_score.py </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    Calculate Detection Rate:</a:t>
            </a:r>
            <a:endParaRPr lang="en-IN"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Run the detection rate script: </a:t>
            </a:r>
          </a:p>
          <a:p>
            <a:pPr lvl="1" rtl="0"/>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python detection_rate.py </a:t>
            </a:r>
          </a:p>
          <a:p>
            <a:pPr lvl="1" rtl="0"/>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3.    Generate Graphs:</a:t>
            </a:r>
            <a:endParaRPr lang="en-IN"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Run the graph generation script: </a:t>
            </a:r>
          </a:p>
          <a:p>
            <a:pPr lvl="1" rtl="0"/>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  </a:t>
            </a:r>
            <a:r>
              <a:rPr lang="en-IN" dirty="0">
                <a:latin typeface="Times New Roman" panose="02020603050405020304" pitchFamily="18" charset="0"/>
                <a:cs typeface="Times New Roman" panose="02020603050405020304" pitchFamily="18" charset="0"/>
              </a:rPr>
              <a:t>python graph.py </a:t>
            </a:r>
          </a:p>
          <a:p>
            <a:endParaRPr lang="en-IN" dirty="0">
              <a:latin typeface="Times New Roman" panose="02020603050405020304" pitchFamily="18" charset="0"/>
              <a:cs typeface="Times New Roman" panose="02020603050405020304" pitchFamily="18" charset="0"/>
            </a:endParaRPr>
          </a:p>
          <a:p>
            <a:endParaRPr lang="en-IN" dirty="0"/>
          </a:p>
        </p:txBody>
      </p:sp>
      <p:cxnSp>
        <p:nvCxnSpPr>
          <p:cNvPr id="12" name="Straight Connector 11"/>
          <p:cNvCxnSpPr/>
          <p:nvPr/>
        </p:nvCxnSpPr>
        <p:spPr>
          <a:xfrm>
            <a:off x="6629400" y="1447800"/>
            <a:ext cx="38100" cy="4724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5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p:cNvSpPr/>
          <p:nvPr/>
        </p:nvSpPr>
        <p:spPr>
          <a:xfrm>
            <a:off x="139146" y="990600"/>
            <a:ext cx="11582401" cy="556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672546" y="851477"/>
            <a:ext cx="10515600" cy="3970318"/>
          </a:xfrm>
          <a:prstGeom prst="rect">
            <a:avLst/>
          </a:prstGeom>
          <a:noFill/>
        </p:spPr>
        <p:txBody>
          <a:bodyPr wrap="square" rtlCol="0">
            <a:spAutoFit/>
          </a:bodyPr>
          <a:lstStyle/>
          <a:p>
            <a:endParaRPr lang="en-IN" b="1" u="sng"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 Following are the commands to check whether the libraries are properly installed in </a:t>
            </a:r>
            <a:r>
              <a:rPr lang="en-IN" b="1" dirty="0" err="1">
                <a:latin typeface="Times New Roman" panose="02020603050405020304" pitchFamily="18" charset="0"/>
                <a:cs typeface="Times New Roman" panose="02020603050405020304" pitchFamily="18" charset="0"/>
              </a:rPr>
              <a:t>ubuntu</a:t>
            </a:r>
            <a:r>
              <a:rPr lang="en-IN" b="1" dirty="0">
                <a:latin typeface="Times New Roman" panose="02020603050405020304" pitchFamily="18" charset="0"/>
                <a:cs typeface="Times New Roman" panose="02020603050405020304" pitchFamily="18" charset="0"/>
              </a:rPr>
              <a:t> or not :</a:t>
            </a:r>
          </a:p>
          <a:p>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981200"/>
            <a:ext cx="7175578" cy="3613189"/>
          </a:xfrm>
          <a:prstGeom prst="rect">
            <a:avLst/>
          </a:prstGeom>
        </p:spPr>
      </p:pic>
      <p:sp>
        <p:nvSpPr>
          <p:cNvPr id="7" name="TextBox 6"/>
          <p:cNvSpPr txBox="1"/>
          <p:nvPr/>
        </p:nvSpPr>
        <p:spPr>
          <a:xfrm>
            <a:off x="4309845" y="5791200"/>
            <a:ext cx="4529355" cy="261610"/>
          </a:xfrm>
          <a:prstGeom prst="rect">
            <a:avLst/>
          </a:prstGeom>
          <a:noFill/>
        </p:spPr>
        <p:txBody>
          <a:bodyPr wrap="square" rtlCol="0">
            <a:spAutoFit/>
          </a:bodyPr>
          <a:lstStyle/>
          <a:p>
            <a:r>
              <a:rPr lang="en-IN" sz="1100" b="1" dirty="0" smtClean="0">
                <a:latin typeface="Times New Roman" panose="02020603050405020304" pitchFamily="18" charset="0"/>
                <a:cs typeface="Times New Roman" panose="02020603050405020304" pitchFamily="18" charset="0"/>
              </a:rPr>
              <a:t>FIG.5  </a:t>
            </a:r>
            <a:r>
              <a:rPr lang="en-IN" sz="1100" b="1" dirty="0">
                <a:latin typeface="Times New Roman" panose="02020603050405020304" pitchFamily="18" charset="0"/>
                <a:cs typeface="Times New Roman" panose="02020603050405020304" pitchFamily="18" charset="0"/>
              </a:rPr>
              <a:t>COMMANDS FOR LINUX LIBRARIES  </a:t>
            </a:r>
          </a:p>
        </p:txBody>
      </p:sp>
    </p:spTree>
    <p:extLst>
      <p:ext uri="{BB962C8B-B14F-4D97-AF65-F5344CB8AC3E}">
        <p14:creationId xmlns:p14="http://schemas.microsoft.com/office/powerpoint/2010/main" val="274574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p:cNvSpPr/>
          <p:nvPr/>
        </p:nvSpPr>
        <p:spPr>
          <a:xfrm>
            <a:off x="139146" y="990600"/>
            <a:ext cx="11976654" cy="556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672546" y="1211282"/>
            <a:ext cx="10515600" cy="3970318"/>
          </a:xfrm>
          <a:prstGeom prst="rect">
            <a:avLst/>
          </a:prstGeom>
          <a:noFill/>
        </p:spPr>
        <p:txBody>
          <a:bodyPr wrap="square" rtlCol="0">
            <a:spAutoFit/>
          </a:bodyPr>
          <a:lstStyle/>
          <a:p>
            <a:endParaRPr lang="en-IN" b="1" u="sng"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348445" y="5910590"/>
            <a:ext cx="4529355"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 </a:t>
            </a:r>
            <a:r>
              <a:rPr lang="en-IN" sz="1100" b="1" dirty="0" smtClean="0">
                <a:latin typeface="Times New Roman" panose="02020603050405020304" pitchFamily="18" charset="0"/>
                <a:cs typeface="Times New Roman" panose="02020603050405020304" pitchFamily="18" charset="0"/>
              </a:rPr>
              <a:t>FIG.7  </a:t>
            </a:r>
            <a:r>
              <a:rPr lang="en-IN" sz="1100" b="1" dirty="0">
                <a:latin typeface="Times New Roman" panose="02020603050405020304" pitchFamily="18" charset="0"/>
                <a:cs typeface="Times New Roman" panose="02020603050405020304" pitchFamily="18" charset="0"/>
              </a:rPr>
              <a:t>TOPO.PY</a:t>
            </a:r>
          </a:p>
        </p:txBody>
      </p:sp>
      <p:sp>
        <p:nvSpPr>
          <p:cNvPr id="8" name="TextBox 7"/>
          <p:cNvSpPr txBox="1"/>
          <p:nvPr/>
        </p:nvSpPr>
        <p:spPr>
          <a:xfrm>
            <a:off x="2057400" y="5922005"/>
            <a:ext cx="2938245" cy="261610"/>
          </a:xfrm>
          <a:prstGeom prst="rect">
            <a:avLst/>
          </a:prstGeom>
          <a:noFill/>
        </p:spPr>
        <p:txBody>
          <a:bodyPr wrap="square" rtlCol="0">
            <a:spAutoFit/>
          </a:bodyPr>
          <a:lstStyle/>
          <a:p>
            <a:r>
              <a:rPr lang="en-IN" sz="1100" b="1" dirty="0" smtClean="0">
                <a:latin typeface="Times New Roman" panose="02020603050405020304" pitchFamily="18" charset="0"/>
                <a:cs typeface="Times New Roman" panose="02020603050405020304" pitchFamily="18" charset="0"/>
              </a:rPr>
              <a:t>FIG.6  </a:t>
            </a:r>
            <a:r>
              <a:rPr lang="en-IN" sz="1100" b="1" dirty="0">
                <a:latin typeface="Times New Roman" panose="02020603050405020304" pitchFamily="18" charset="0"/>
                <a:cs typeface="Times New Roman" panose="02020603050405020304" pitchFamily="18" charset="0"/>
              </a:rPr>
              <a:t>CONTROLLER.PY</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8775" t="14922" r="8227" b="-1839"/>
          <a:stretch/>
        </p:blipFill>
        <p:spPr>
          <a:xfrm>
            <a:off x="364623" y="1534388"/>
            <a:ext cx="5688314" cy="4256811"/>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521" t="15090" r="1026"/>
          <a:stretch/>
        </p:blipFill>
        <p:spPr>
          <a:xfrm>
            <a:off x="6324601" y="1534389"/>
            <a:ext cx="5486399" cy="4182607"/>
          </a:xfrm>
          <a:prstGeom prst="rect">
            <a:avLst/>
          </a:prstGeom>
        </p:spPr>
      </p:pic>
    </p:spTree>
    <p:extLst>
      <p:ext uri="{BB962C8B-B14F-4D97-AF65-F5344CB8AC3E}">
        <p14:creationId xmlns:p14="http://schemas.microsoft.com/office/powerpoint/2010/main" val="19211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METHODOLOGY  </a:t>
            </a:r>
            <a:endParaRPr sz="3200" dirty="0">
              <a:latin typeface="Bernard MT Condensed" panose="02050806060905020404" pitchFamily="18" charset="0"/>
            </a:endParaRPr>
          </a:p>
        </p:txBody>
      </p:sp>
      <p:sp>
        <p:nvSpPr>
          <p:cNvPr id="2" name="Rounded Rectangle 1"/>
          <p:cNvSpPr/>
          <p:nvPr/>
        </p:nvSpPr>
        <p:spPr>
          <a:xfrm>
            <a:off x="139146" y="990600"/>
            <a:ext cx="11976654" cy="5867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672546" y="1211282"/>
            <a:ext cx="10515600" cy="3970318"/>
          </a:xfrm>
          <a:prstGeom prst="rect">
            <a:avLst/>
          </a:prstGeom>
          <a:noFill/>
        </p:spPr>
        <p:txBody>
          <a:bodyPr wrap="square" rtlCol="0">
            <a:spAutoFit/>
          </a:bodyPr>
          <a:lstStyle/>
          <a:p>
            <a:endParaRPr lang="en-IN" b="1" u="sng"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239000" y="5312405"/>
            <a:ext cx="2895600" cy="261610"/>
          </a:xfrm>
          <a:prstGeom prst="rect">
            <a:avLst/>
          </a:prstGeom>
          <a:noFill/>
        </p:spPr>
        <p:txBody>
          <a:bodyPr wrap="square" rtlCol="0">
            <a:spAutoFit/>
          </a:bodyPr>
          <a:lstStyle/>
          <a:p>
            <a:r>
              <a:rPr lang="en-IN" sz="1100" b="1" dirty="0" smtClean="0">
                <a:latin typeface="Times New Roman" panose="02020603050405020304" pitchFamily="18" charset="0"/>
                <a:cs typeface="Times New Roman" panose="02020603050405020304" pitchFamily="18" charset="0"/>
              </a:rPr>
              <a:t>FIG.9  </a:t>
            </a:r>
            <a:r>
              <a:rPr lang="en-IN" sz="1100" b="1" dirty="0">
                <a:latin typeface="Times New Roman" panose="02020603050405020304" pitchFamily="18" charset="0"/>
                <a:cs typeface="Times New Roman" panose="02020603050405020304" pitchFamily="18" charset="0"/>
              </a:rPr>
              <a:t>RUNNING MININET</a:t>
            </a:r>
          </a:p>
        </p:txBody>
      </p:sp>
      <p:sp>
        <p:nvSpPr>
          <p:cNvPr id="16" name="TextBox 15"/>
          <p:cNvSpPr txBox="1"/>
          <p:nvPr/>
        </p:nvSpPr>
        <p:spPr>
          <a:xfrm>
            <a:off x="1136082" y="5312405"/>
            <a:ext cx="2895600" cy="261610"/>
          </a:xfrm>
          <a:prstGeom prst="rect">
            <a:avLst/>
          </a:prstGeom>
          <a:noFill/>
        </p:spPr>
        <p:txBody>
          <a:bodyPr wrap="square" rtlCol="0">
            <a:spAutoFit/>
          </a:bodyPr>
          <a:lstStyle/>
          <a:p>
            <a:r>
              <a:rPr lang="en-IN" sz="1100" b="1" dirty="0" smtClean="0">
                <a:latin typeface="Times New Roman" panose="02020603050405020304" pitchFamily="18" charset="0"/>
                <a:cs typeface="Times New Roman" panose="02020603050405020304" pitchFamily="18" charset="0"/>
              </a:rPr>
              <a:t>FIG.8  </a:t>
            </a:r>
            <a:r>
              <a:rPr lang="en-IN" sz="1100" b="1" dirty="0">
                <a:latin typeface="Times New Roman" panose="02020603050405020304" pitchFamily="18" charset="0"/>
                <a:cs typeface="Times New Roman" panose="02020603050405020304" pitchFamily="18" charset="0"/>
              </a:rPr>
              <a:t>RUNNING  RYU CONTROLLER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505" t="7156" r="57451" b="52667"/>
          <a:stretch/>
        </p:blipFill>
        <p:spPr>
          <a:xfrm>
            <a:off x="492493" y="1825149"/>
            <a:ext cx="4536707" cy="3154741"/>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391" t="6883" r="35173" b="49495"/>
          <a:stretch/>
        </p:blipFill>
        <p:spPr>
          <a:xfrm>
            <a:off x="5435867" y="1779429"/>
            <a:ext cx="6179418" cy="3154741"/>
          </a:xfrm>
          <a:prstGeom prst="rect">
            <a:avLst/>
          </a:prstGeom>
        </p:spPr>
      </p:pic>
    </p:spTree>
    <p:extLst>
      <p:ext uri="{BB962C8B-B14F-4D97-AF65-F5344CB8AC3E}">
        <p14:creationId xmlns:p14="http://schemas.microsoft.com/office/powerpoint/2010/main" val="113675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pinimg.com/originals/97/ae/28/97ae288bc10481a0152460e9a3c5fae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34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
            <a:ext cx="12192000" cy="9144000"/>
          </a:xfrm>
          <a:prstGeom prst="rect">
            <a:avLst/>
          </a:prstGeom>
          <a:ln>
            <a:solidFill>
              <a:srgbClr val="7030A0"/>
            </a:solidFill>
          </a:ln>
          <a:effectLst>
            <a:softEdge rad="0"/>
          </a:effectLst>
        </p:spPr>
      </p:pic>
      <p:sp>
        <p:nvSpPr>
          <p:cNvPr id="6" name="TextBox 5"/>
          <p:cNvSpPr txBox="1"/>
          <p:nvPr/>
        </p:nvSpPr>
        <p:spPr>
          <a:xfrm>
            <a:off x="8153401" y="5876258"/>
            <a:ext cx="3813312" cy="646331"/>
          </a:xfrm>
          <a:prstGeom prst="rect">
            <a:avLst/>
          </a:prstGeom>
          <a:noFill/>
          <a:ln>
            <a:solidFill>
              <a:srgbClr val="7030A0"/>
            </a:solidFill>
          </a:ln>
          <a:effectLst>
            <a:glow rad="88900">
              <a:schemeClr val="accent4">
                <a:satMod val="175000"/>
                <a:alpha val="57000"/>
              </a:schemeClr>
            </a:glow>
          </a:effectLst>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                   MENTORED BY –</a:t>
            </a:r>
          </a:p>
          <a:p>
            <a:r>
              <a:rPr lang="en-IN" b="1" dirty="0">
                <a:solidFill>
                  <a:schemeClr val="bg1"/>
                </a:solidFill>
                <a:latin typeface="Times New Roman" panose="02020603050405020304" pitchFamily="18" charset="0"/>
                <a:cs typeface="Times New Roman" panose="02020603050405020304" pitchFamily="18" charset="0"/>
              </a:rPr>
              <a:t>          </a:t>
            </a:r>
            <a:r>
              <a:rPr lang="en-IN" b="1" dirty="0" smtClean="0">
                <a:solidFill>
                  <a:schemeClr val="bg1"/>
                </a:solidFill>
                <a:latin typeface="Times New Roman" panose="02020603050405020304" pitchFamily="18" charset="0"/>
                <a:cs typeface="Times New Roman" panose="02020603050405020304" pitchFamily="18" charset="0"/>
              </a:rPr>
              <a:t>    </a:t>
            </a:r>
            <a:r>
              <a:rPr lang="en-IN" b="1" dirty="0" err="1">
                <a:solidFill>
                  <a:schemeClr val="bg1"/>
                </a:solidFill>
                <a:latin typeface="Times New Roman" panose="02020603050405020304" pitchFamily="18" charset="0"/>
                <a:cs typeface="Times New Roman" panose="02020603050405020304" pitchFamily="18" charset="0"/>
              </a:rPr>
              <a:t>Dr.</a:t>
            </a:r>
            <a:r>
              <a:rPr lang="en-IN" b="1" dirty="0">
                <a:solidFill>
                  <a:schemeClr val="bg1"/>
                </a:solidFill>
                <a:latin typeface="Times New Roman" panose="02020603050405020304" pitchFamily="18" charset="0"/>
                <a:cs typeface="Times New Roman" panose="02020603050405020304" pitchFamily="18" charset="0"/>
              </a:rPr>
              <a:t> </a:t>
            </a:r>
            <a:r>
              <a:rPr lang="en-IN" b="1" dirty="0" smtClean="0">
                <a:solidFill>
                  <a:schemeClr val="bg1"/>
                </a:solidFill>
                <a:latin typeface="Times New Roman" panose="02020603050405020304" pitchFamily="18" charset="0"/>
                <a:cs typeface="Times New Roman" panose="02020603050405020304" pitchFamily="18" charset="0"/>
              </a:rPr>
              <a:t>ANUPAMA ARUN</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0"/>
            <a:ext cx="25908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381000" y="440024"/>
            <a:ext cx="4505738" cy="22269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u="sng" dirty="0" smtClean="0">
                <a:solidFill>
                  <a:schemeClr val="bg1"/>
                </a:solidFill>
                <a:latin typeface="Times New Roman" panose="02020603050405020304" pitchFamily="18" charset="0"/>
                <a:cs typeface="Times New Roman" panose="02020603050405020304" pitchFamily="18" charset="0"/>
              </a:rPr>
              <a:t>MADE BY </a:t>
            </a:r>
            <a:r>
              <a:rPr lang="en-IN" sz="1800" b="1" u="sng" dirty="0" smtClean="0">
                <a:solidFill>
                  <a:schemeClr val="bg1"/>
                </a:solidFill>
                <a:latin typeface="Times New Roman" panose="02020603050405020304" pitchFamily="18" charset="0"/>
                <a:cs typeface="Times New Roman" panose="02020603050405020304" pitchFamily="18" charset="0"/>
              </a:rPr>
              <a:t> </a:t>
            </a:r>
            <a:r>
              <a:rPr lang="en-IN" sz="1800" b="1" dirty="0">
                <a:solidFill>
                  <a:schemeClr val="bg1"/>
                </a:solidFill>
                <a:latin typeface="Times New Roman" panose="02020603050405020304" pitchFamily="18" charset="0"/>
                <a:cs typeface="Times New Roman" panose="02020603050405020304" pitchFamily="18" charset="0"/>
              </a:rPr>
              <a:t>– </a:t>
            </a:r>
          </a:p>
          <a:p>
            <a:endParaRPr lang="en-IN" sz="1800" b="1" dirty="0">
              <a:solidFill>
                <a:schemeClr val="bg1"/>
              </a:solidFill>
              <a:latin typeface="Franklin Gothic Medium" panose="020B0603020102020204" pitchFamily="34" charset="0"/>
              <a:cs typeface="Times New Roman" panose="02020603050405020304" pitchFamily="18" charset="0"/>
            </a:endParaRPr>
          </a:p>
          <a:p>
            <a:pPr>
              <a:lnSpc>
                <a:spcPct val="150000"/>
              </a:lnSpc>
            </a:pPr>
            <a:r>
              <a:rPr lang="en-US" b="1" dirty="0" smtClean="0">
                <a:solidFill>
                  <a:schemeClr val="bg1"/>
                </a:solidFill>
                <a:latin typeface="Times New Roman" panose="02020603050405020304" pitchFamily="18" charset="0"/>
                <a:cs typeface="Times New Roman" panose="02020603050405020304" pitchFamily="18" charset="0"/>
              </a:rPr>
              <a:t>PRATHAM DHADHIYA ,  112115114</a:t>
            </a:r>
            <a:endParaRPr lang="en-IN" sz="1800" b="1" dirty="0">
              <a:solidFill>
                <a:schemeClr val="bg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7934739" y="5899666"/>
            <a:ext cx="4191000" cy="369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2423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RESULT </a:t>
            </a:r>
            <a:endParaRPr sz="3200" dirty="0">
              <a:latin typeface="Bernard MT Condensed" panose="02050806060905020404" pitchFamily="18" charset="0"/>
            </a:endParaRPr>
          </a:p>
        </p:txBody>
      </p:sp>
      <p:sp>
        <p:nvSpPr>
          <p:cNvPr id="2" name="Rounded Rectangle 1"/>
          <p:cNvSpPr/>
          <p:nvPr/>
        </p:nvSpPr>
        <p:spPr>
          <a:xfrm>
            <a:off x="152398" y="1024168"/>
            <a:ext cx="11887202" cy="5910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795136" y="1582340"/>
            <a:ext cx="11092064" cy="1200329"/>
          </a:xfrm>
          <a:prstGeom prst="rect">
            <a:avLst/>
          </a:prstGeom>
          <a:noFill/>
        </p:spPr>
        <p:txBody>
          <a:bodyPr wrap="square" rtlCol="0">
            <a:spAutoFit/>
          </a:bodyPr>
          <a:lstStyle/>
          <a:p>
            <a:pPr algn="just"/>
            <a:r>
              <a:rPr lang="en-IN" b="1" u="sng" dirty="0">
                <a:latin typeface="Times New Roman" panose="02020603050405020304" pitchFamily="18" charset="0"/>
                <a:cs typeface="Times New Roman" panose="02020603050405020304" pitchFamily="18" charset="0"/>
              </a:rPr>
              <a:t>  </a:t>
            </a:r>
            <a:endParaRPr lang="en-US" dirty="0"/>
          </a:p>
          <a:p>
            <a:endParaRPr lang="en-US" b="1" dirty="0">
              <a:latin typeface="Times New Roman" panose="02020603050405020304" pitchFamily="18" charset="0"/>
              <a:cs typeface="Times New Roman" panose="02020603050405020304" pitchFamily="18" charset="0"/>
            </a:endParaRPr>
          </a:p>
          <a:p>
            <a:pPr marL="342900" indent="-342900">
              <a:buAutoNum type="arabicParenR"/>
            </a:pPr>
            <a:endParaRPr lang="en-US" b="1" dirty="0">
              <a:latin typeface="Times New Roman" panose="02020603050405020304" pitchFamily="18" charset="0"/>
              <a:cs typeface="Times New Roman" panose="02020603050405020304" pitchFamily="18" charset="0"/>
            </a:endParaRPr>
          </a:p>
          <a:p>
            <a:pPr marL="342900" indent="-342900">
              <a:buAutoNum type="arabicParenR"/>
            </a:pP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80" t="19751" r="8883" b="-171"/>
          <a:stretch/>
        </p:blipFill>
        <p:spPr>
          <a:xfrm>
            <a:off x="6333147" y="1753129"/>
            <a:ext cx="5345709" cy="3859729"/>
          </a:xfrm>
          <a:prstGeom prst="rect">
            <a:avLst/>
          </a:prstGeom>
        </p:spPr>
      </p:pic>
      <p:pic>
        <p:nvPicPr>
          <p:cNvPr id="9" name="Picture 8"/>
          <p:cNvPicPr>
            <a:picLocks/>
          </p:cNvPicPr>
          <p:nvPr/>
        </p:nvPicPr>
        <p:blipFill rotWithShape="1">
          <a:blip r:embed="rId4">
            <a:extLst>
              <a:ext uri="{28A0092B-C50C-407E-A947-70E740481C1C}">
                <a14:useLocalDpi xmlns:a14="http://schemas.microsoft.com/office/drawing/2010/main" val="0"/>
              </a:ext>
            </a:extLst>
          </a:blip>
          <a:srcRect l="8047" t="20312" r="24365" b="-1"/>
          <a:stretch/>
        </p:blipFill>
        <p:spPr>
          <a:xfrm>
            <a:off x="666031" y="1753129"/>
            <a:ext cx="5346000" cy="3859200"/>
          </a:xfrm>
          <a:prstGeom prst="rect">
            <a:avLst/>
          </a:prstGeom>
        </p:spPr>
      </p:pic>
      <p:sp>
        <p:nvSpPr>
          <p:cNvPr id="23" name="TextBox 22"/>
          <p:cNvSpPr txBox="1"/>
          <p:nvPr/>
        </p:nvSpPr>
        <p:spPr>
          <a:xfrm>
            <a:off x="1600200" y="5867400"/>
            <a:ext cx="3705186" cy="430887"/>
          </a:xfrm>
          <a:prstGeom prst="rect">
            <a:avLst/>
          </a:prstGeom>
          <a:noFill/>
        </p:spPr>
        <p:txBody>
          <a:bodyPr wrap="square" rtlCol="0">
            <a:spAutoFit/>
          </a:bodyPr>
          <a:lstStyle/>
          <a:p>
            <a:pPr>
              <a:lnSpc>
                <a:spcPct val="200000"/>
              </a:lnSpc>
            </a:pPr>
            <a:r>
              <a:rPr lang="en-US" sz="1100" b="1" dirty="0" smtClean="0">
                <a:latin typeface="Times New Roman" panose="02020603050405020304" pitchFamily="18" charset="0"/>
                <a:cs typeface="Times New Roman" panose="02020603050405020304" pitchFamily="18" charset="0"/>
              </a:rPr>
              <a:t>FIG.10  </a:t>
            </a:r>
            <a:r>
              <a:rPr lang="en-US" sz="1100" b="1" dirty="0">
                <a:latin typeface="Times New Roman" panose="02020603050405020304" pitchFamily="18" charset="0"/>
                <a:cs typeface="Times New Roman" panose="02020603050405020304" pitchFamily="18" charset="0"/>
              </a:rPr>
              <a:t>NORMAL DATA TRAFFIC DETECTION</a:t>
            </a:r>
          </a:p>
        </p:txBody>
      </p:sp>
      <p:sp>
        <p:nvSpPr>
          <p:cNvPr id="24" name="TextBox 23"/>
          <p:cNvSpPr txBox="1"/>
          <p:nvPr/>
        </p:nvSpPr>
        <p:spPr>
          <a:xfrm>
            <a:off x="7226165" y="5867400"/>
            <a:ext cx="3962401" cy="430887"/>
          </a:xfrm>
          <a:prstGeom prst="rect">
            <a:avLst/>
          </a:prstGeom>
          <a:noFill/>
        </p:spPr>
        <p:txBody>
          <a:bodyPr wrap="square" rtlCol="0">
            <a:spAutoFit/>
          </a:bodyPr>
          <a:lstStyle/>
          <a:p>
            <a:pPr>
              <a:lnSpc>
                <a:spcPct val="200000"/>
              </a:lnSpc>
            </a:pPr>
            <a:r>
              <a:rPr lang="en-US" sz="1100" b="1" dirty="0" smtClean="0">
                <a:latin typeface="Times New Roman" panose="02020603050405020304" pitchFamily="18" charset="0"/>
                <a:cs typeface="Times New Roman" panose="02020603050405020304" pitchFamily="18" charset="0"/>
              </a:rPr>
              <a:t>FIG.11  </a:t>
            </a:r>
            <a:r>
              <a:rPr lang="en-US" sz="1100" b="1" dirty="0">
                <a:latin typeface="Times New Roman" panose="02020603050405020304" pitchFamily="18" charset="0"/>
                <a:cs typeface="Times New Roman" panose="02020603050405020304" pitchFamily="18" charset="0"/>
              </a:rPr>
              <a:t>ABNORMAL DATA DETECTED &amp; MITIGATED</a:t>
            </a:r>
          </a:p>
        </p:txBody>
      </p:sp>
    </p:spTree>
    <p:extLst>
      <p:ext uri="{BB962C8B-B14F-4D97-AF65-F5344CB8AC3E}">
        <p14:creationId xmlns:p14="http://schemas.microsoft.com/office/powerpoint/2010/main" val="416751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RESULT </a:t>
            </a:r>
            <a:endParaRPr sz="3200" dirty="0">
              <a:latin typeface="Bernard MT Condensed" panose="02050806060905020404" pitchFamily="18" charset="0"/>
            </a:endParaRPr>
          </a:p>
        </p:txBody>
      </p:sp>
      <p:sp>
        <p:nvSpPr>
          <p:cNvPr id="2" name="Rounded Rectangle 1"/>
          <p:cNvSpPr/>
          <p:nvPr/>
        </p:nvSpPr>
        <p:spPr>
          <a:xfrm>
            <a:off x="152398" y="1024168"/>
            <a:ext cx="11887202" cy="5910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795136" y="1582340"/>
            <a:ext cx="4462664" cy="369332"/>
          </a:xfrm>
          <a:prstGeom prst="rect">
            <a:avLst/>
          </a:prstGeom>
          <a:noFill/>
        </p:spPr>
        <p:txBody>
          <a:bodyPr wrap="square" rtlCol="0">
            <a:spAutoFit/>
          </a:bodyPr>
          <a:lstStyle/>
          <a:p>
            <a:pPr marL="285750" indent="-285750" algn="just">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ACCURACY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38" t="30082" r="14190" b="57453"/>
          <a:stretch/>
        </p:blipFill>
        <p:spPr>
          <a:xfrm>
            <a:off x="600510" y="2241080"/>
            <a:ext cx="5029200" cy="71226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647" t="42547" r="14037" b="42462"/>
          <a:stretch/>
        </p:blipFill>
        <p:spPr>
          <a:xfrm>
            <a:off x="6341168" y="2189282"/>
            <a:ext cx="5546032" cy="806532"/>
          </a:xfrm>
          <a:prstGeom prst="rect">
            <a:avLst/>
          </a:prstGeom>
        </p:spPr>
      </p:pic>
      <p:sp>
        <p:nvSpPr>
          <p:cNvPr id="5" name="TextBox 4"/>
          <p:cNvSpPr txBox="1"/>
          <p:nvPr/>
        </p:nvSpPr>
        <p:spPr>
          <a:xfrm>
            <a:off x="6341168" y="1582340"/>
            <a:ext cx="4022032" cy="369332"/>
          </a:xfrm>
          <a:prstGeom prst="rect">
            <a:avLst/>
          </a:prstGeom>
          <a:noFill/>
        </p:spPr>
        <p:txBody>
          <a:bodyPr wrap="square" rtlCol="0">
            <a:spAutoFit/>
          </a:bodyPr>
          <a:lstStyle/>
          <a:p>
            <a:pPr marL="285750" indent="-285750">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DETECTION RATE</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136" y="3276600"/>
            <a:ext cx="3439757" cy="276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2800" y="3321944"/>
            <a:ext cx="3616324" cy="271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990600" y="6172200"/>
            <a:ext cx="3705186" cy="430887"/>
          </a:xfrm>
          <a:prstGeom prst="rect">
            <a:avLst/>
          </a:prstGeom>
          <a:noFill/>
        </p:spPr>
        <p:txBody>
          <a:bodyPr wrap="square" rtlCol="0">
            <a:spAutoFit/>
          </a:bodyPr>
          <a:lstStyle/>
          <a:p>
            <a:pPr algn="l">
              <a:lnSpc>
                <a:spcPct val="200000"/>
              </a:lnSpc>
            </a:pPr>
            <a:r>
              <a:rPr lang="en-US" sz="1100" b="1" dirty="0">
                <a:latin typeface="Times New Roman" panose="02020603050405020304" pitchFamily="18" charset="0"/>
                <a:cs typeface="Times New Roman" panose="02020603050405020304" pitchFamily="18" charset="0"/>
              </a:rPr>
              <a:t>        </a:t>
            </a:r>
            <a:r>
              <a:rPr lang="en-US" sz="1100" b="1" dirty="0" smtClean="0">
                <a:latin typeface="Times New Roman" panose="02020603050405020304" pitchFamily="18" charset="0"/>
                <a:cs typeface="Times New Roman" panose="02020603050405020304" pitchFamily="18" charset="0"/>
              </a:rPr>
              <a:t>FIG.12  </a:t>
            </a:r>
            <a:r>
              <a:rPr lang="en-US" sz="1100" b="1" dirty="0">
                <a:latin typeface="Times New Roman" panose="02020603050405020304" pitchFamily="18" charset="0"/>
                <a:cs typeface="Times New Roman" panose="02020603050405020304" pitchFamily="18" charset="0"/>
              </a:rPr>
              <a:t>SVM GRAPH SOS VS SFE</a:t>
            </a:r>
          </a:p>
        </p:txBody>
      </p:sp>
      <p:sp>
        <p:nvSpPr>
          <p:cNvPr id="17" name="TextBox 16"/>
          <p:cNvSpPr txBox="1"/>
          <p:nvPr/>
        </p:nvSpPr>
        <p:spPr>
          <a:xfrm>
            <a:off x="7496215" y="6172199"/>
            <a:ext cx="3705186" cy="430887"/>
          </a:xfrm>
          <a:prstGeom prst="rect">
            <a:avLst/>
          </a:prstGeom>
          <a:noFill/>
        </p:spPr>
        <p:txBody>
          <a:bodyPr wrap="square" rtlCol="0">
            <a:spAutoFit/>
          </a:bodyPr>
          <a:lstStyle/>
          <a:p>
            <a:pPr algn="l">
              <a:lnSpc>
                <a:spcPct val="200000"/>
              </a:lnSpc>
            </a:pPr>
            <a:r>
              <a:rPr lang="en-US" sz="1100" b="1" dirty="0">
                <a:latin typeface="Times New Roman" panose="02020603050405020304" pitchFamily="18" charset="0"/>
                <a:cs typeface="Times New Roman" panose="02020603050405020304" pitchFamily="18" charset="0"/>
              </a:rPr>
              <a:t>          </a:t>
            </a:r>
            <a:r>
              <a:rPr lang="en-US" sz="1100" b="1" dirty="0" smtClean="0">
                <a:latin typeface="Times New Roman" panose="02020603050405020304" pitchFamily="18" charset="0"/>
                <a:cs typeface="Times New Roman" panose="02020603050405020304" pitchFamily="18" charset="0"/>
              </a:rPr>
              <a:t>FIG.13  </a:t>
            </a:r>
            <a:r>
              <a:rPr lang="en-US" sz="1100" b="1" dirty="0">
                <a:latin typeface="Times New Roman" panose="02020603050405020304" pitchFamily="18" charset="0"/>
                <a:cs typeface="Times New Roman" panose="02020603050405020304" pitchFamily="18" charset="0"/>
              </a:rPr>
              <a:t>SVM GRAPH RFIP VS SFE </a:t>
            </a:r>
          </a:p>
        </p:txBody>
      </p:sp>
    </p:spTree>
    <p:extLst>
      <p:ext uri="{BB962C8B-B14F-4D97-AF65-F5344CB8AC3E}">
        <p14:creationId xmlns:p14="http://schemas.microsoft.com/office/powerpoint/2010/main" val="40303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CONCLUSION  </a:t>
            </a:r>
            <a:endParaRPr sz="3200" dirty="0">
              <a:latin typeface="Bernard MT Condensed" panose="02050806060905020404" pitchFamily="18" charset="0"/>
            </a:endParaRPr>
          </a:p>
        </p:txBody>
      </p:sp>
      <p:sp>
        <p:nvSpPr>
          <p:cNvPr id="2" name="Rounded Rectangle 1"/>
          <p:cNvSpPr/>
          <p:nvPr/>
        </p:nvSpPr>
        <p:spPr>
          <a:xfrm>
            <a:off x="152398" y="1024168"/>
            <a:ext cx="11887202" cy="5910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TextBox 3"/>
          <p:cNvSpPr txBox="1"/>
          <p:nvPr/>
        </p:nvSpPr>
        <p:spPr>
          <a:xfrm>
            <a:off x="506904" y="1582339"/>
            <a:ext cx="11227895" cy="720197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As a conclusion ,   </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Software defined network provides us the capabilities to design and perform operations in</a:t>
            </a:r>
          </a:p>
          <a:p>
            <a:pPr algn="just"/>
            <a:r>
              <a:rPr lang="en-US" sz="2000" dirty="0">
                <a:latin typeface="Times New Roman" panose="02020603050405020304" pitchFamily="18" charset="0"/>
                <a:cs typeface="Times New Roman" panose="02020603050405020304" pitchFamily="18" charset="0"/>
              </a:rPr>
              <a:t>      the network by programming which is not case with traditional networks.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Using SDN to detect and mitigate DDOS attacks in cloud environment was the main goal of this work.</a:t>
            </a:r>
          </a:p>
          <a:p>
            <a:pPr algn="just"/>
            <a:r>
              <a:rPr lang="en-US" sz="2000" dirty="0">
                <a:latin typeface="Times New Roman" panose="02020603050405020304" pitchFamily="18" charset="0"/>
                <a:cs typeface="Times New Roman" panose="02020603050405020304" pitchFamily="18" charset="0"/>
              </a:rPr>
              <a:t>      The implemented method is a combination of statistical features like source of IP, speed of flow entries,    </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flowcount</a:t>
            </a:r>
            <a:r>
              <a:rPr lang="en-US" sz="2000" dirty="0">
                <a:latin typeface="Times New Roman" panose="02020603050405020304" pitchFamily="18" charset="0"/>
                <a:cs typeface="Times New Roman" panose="02020603050405020304" pitchFamily="18" charset="0"/>
              </a:rPr>
              <a:t> and ratio of flow-pair and SVM machine learning algorithm to detect and predict DDOS </a:t>
            </a:r>
          </a:p>
          <a:p>
            <a:pPr algn="just"/>
            <a:r>
              <a:rPr lang="en-US" sz="2000" dirty="0">
                <a:latin typeface="Times New Roman" panose="02020603050405020304" pitchFamily="18" charset="0"/>
                <a:cs typeface="Times New Roman" panose="02020603050405020304" pitchFamily="18" charset="0"/>
              </a:rPr>
              <a:t>      attacks in the network.</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Experimented results shows the presented method can provide accuracy of 99.26% and malicious traffic detection rate of 100% with zero false predictions of the traffic.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 as a conclusion the DDOS attack is detected in the streaming packets and is mitigated by blocking the </a:t>
            </a:r>
            <a:r>
              <a:rPr lang="en-US" sz="2000" dirty="0" err="1">
                <a:latin typeface="Times New Roman" panose="02020603050405020304" pitchFamily="18" charset="0"/>
                <a:cs typeface="Times New Roman" panose="02020603050405020304" pitchFamily="18" charset="0"/>
              </a:rPr>
              <a:t>ip</a:t>
            </a:r>
            <a:r>
              <a:rPr lang="en-US" sz="2000" dirty="0">
                <a:latin typeface="Times New Roman" panose="02020603050405020304" pitchFamily="18" charset="0"/>
                <a:cs typeface="Times New Roman" panose="02020603050405020304" pitchFamily="18" charset="0"/>
              </a:rPr>
              <a:t> address.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 </a:t>
            </a:r>
            <a:endParaRPr lang="en-US" b="1" dirty="0">
              <a:latin typeface="Times New Roman" panose="02020603050405020304" pitchFamily="18" charset="0"/>
              <a:cs typeface="Times New Roman" panose="02020603050405020304" pitchFamily="18" charset="0"/>
            </a:endParaRPr>
          </a:p>
          <a:p>
            <a:pPr marL="342900" indent="-342900">
              <a:buAutoNum type="arabicParenR"/>
            </a:pPr>
            <a:endParaRPr lang="en-US" b="1" dirty="0">
              <a:latin typeface="Times New Roman" panose="02020603050405020304" pitchFamily="18" charset="0"/>
              <a:cs typeface="Times New Roman" panose="02020603050405020304" pitchFamily="18" charset="0"/>
            </a:endParaRPr>
          </a:p>
          <a:p>
            <a:pPr marL="342900" indent="-342900">
              <a:buAutoNum type="arabicParen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41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REFERENCES </a:t>
            </a:r>
            <a:endParaRPr sz="3200" dirty="0">
              <a:latin typeface="Bernard MT Condensed" panose="02050806060905020404" pitchFamily="18" charset="0"/>
            </a:endParaRPr>
          </a:p>
        </p:txBody>
      </p:sp>
      <p:sp>
        <p:nvSpPr>
          <p:cNvPr id="2" name="Rounded Rectangle 1"/>
          <p:cNvSpPr/>
          <p:nvPr/>
        </p:nvSpPr>
        <p:spPr>
          <a:xfrm>
            <a:off x="152399" y="990600"/>
            <a:ext cx="11887201" cy="5791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14137" y="1149489"/>
            <a:ext cx="11277600" cy="563231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Kazeem</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Adedeji</a:t>
            </a:r>
            <a:r>
              <a:rPr lang="en-US" dirty="0">
                <a:latin typeface="Times New Roman" panose="02020603050405020304" pitchFamily="18" charset="0"/>
                <a:cs typeface="Times New Roman" panose="02020603050405020304" pitchFamily="18" charset="0"/>
              </a:rPr>
              <a:t> , M. Abu-Mahfouz and </a:t>
            </a:r>
            <a:r>
              <a:rPr lang="en-US" dirty="0" err="1">
                <a:latin typeface="Times New Roman" panose="02020603050405020304" pitchFamily="18" charset="0"/>
                <a:cs typeface="Times New Roman" panose="02020603050405020304" pitchFamily="18" charset="0"/>
              </a:rPr>
              <a:t>Anish</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Kurien</a:t>
            </a:r>
            <a:r>
              <a:rPr lang="en-US" dirty="0">
                <a:latin typeface="Times New Roman" panose="02020603050405020304" pitchFamily="18" charset="0"/>
                <a:cs typeface="Times New Roman" panose="02020603050405020304" pitchFamily="18" charset="0"/>
              </a:rPr>
              <a:t> (2023).</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 and Detection Methods in</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Internet-Enabled Networks: Concept, Research Perspectives, and Challenges. </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hlinkClick r:id="rId4"/>
              </a:rPr>
              <a:t>https://doi.org/10.3390/jsan12040051</a:t>
            </a:r>
            <a:r>
              <a:rPr lang="en-IN" u="sng"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J.Shroff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R.Walambe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S.Singh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K.Kotecha</a:t>
            </a:r>
            <a:r>
              <a:rPr lang="en-US" dirty="0">
                <a:latin typeface="Times New Roman" panose="02020603050405020304" pitchFamily="18" charset="0"/>
                <a:cs typeface="Times New Roman" panose="02020603050405020304" pitchFamily="18" charset="0"/>
              </a:rPr>
              <a:t> (2022). Enhanced security against volumetric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attacks using</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adversarial machine learning. </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5"/>
              </a:rPr>
              <a:t>https://onlinelibrary.wiley.com/doi/epdf/10.1155/2022/5757164</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Shafiq</a:t>
            </a:r>
            <a:r>
              <a:rPr lang="en-US" dirty="0">
                <a:latin typeface="Times New Roman" panose="02020603050405020304" pitchFamily="18" charset="0"/>
                <a:cs typeface="Times New Roman" panose="02020603050405020304" pitchFamily="18" charset="0"/>
              </a:rPr>
              <a:t>, M.; Yu, X.; Bashir, A.K.; </a:t>
            </a:r>
            <a:r>
              <a:rPr lang="en-US" dirty="0" err="1">
                <a:latin typeface="Times New Roman" panose="02020603050405020304" pitchFamily="18" charset="0"/>
                <a:cs typeface="Times New Roman" panose="02020603050405020304" pitchFamily="18" charset="0"/>
              </a:rPr>
              <a:t>Chaudhry</a:t>
            </a:r>
            <a:r>
              <a:rPr lang="en-US" dirty="0">
                <a:latin typeface="Times New Roman" panose="02020603050405020304" pitchFamily="18" charset="0"/>
                <a:cs typeface="Times New Roman" panose="02020603050405020304" pitchFamily="18" charset="0"/>
              </a:rPr>
              <a:t>, H.N.; Wang, D (2018) . A machine learning approach for feature</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selection  traffic classification using security analysis. J. </a:t>
            </a:r>
            <a:r>
              <a:rPr lang="en-US" dirty="0" err="1">
                <a:latin typeface="Times New Roman" panose="02020603050405020304" pitchFamily="18" charset="0"/>
                <a:cs typeface="Times New Roman" panose="02020603050405020304" pitchFamily="18" charset="0"/>
              </a:rPr>
              <a:t>Supercomput</a:t>
            </a:r>
            <a:r>
              <a:rPr lang="en-US" dirty="0">
                <a:latin typeface="Times New Roman" panose="02020603050405020304" pitchFamily="18" charset="0"/>
                <a:cs typeface="Times New Roman" panose="02020603050405020304" pitchFamily="18" charset="0"/>
              </a:rPr>
              <a:t>.</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[4]   Evans, D. (2011, April). The Internet of Things: How the Next Evolution of the Internet Is Changing Everything?</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https://www.cisco.com/c/dam/en_us/about/ac79/docs/innov/IoT_IBSG_0411FINAL.pdf</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endParaRPr kumimoji="0" lang="en-IN" sz="1800" b="1"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[5]   C. Li et al. (2018), “Detection and defense of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attack–based on deep learning in </a:t>
            </a:r>
            <a:r>
              <a:rPr lang="en-US" dirty="0" err="1">
                <a:latin typeface="Times New Roman" panose="02020603050405020304" pitchFamily="18" charset="0"/>
                <a:cs typeface="Times New Roman" panose="02020603050405020304" pitchFamily="18" charset="0"/>
              </a:rPr>
              <a:t>openflow</a:t>
            </a:r>
            <a:r>
              <a:rPr lang="en-US" dirty="0">
                <a:latin typeface="Times New Roman" panose="02020603050405020304" pitchFamily="18" charset="0"/>
                <a:cs typeface="Times New Roman" panose="02020603050405020304" pitchFamily="18" charset="0"/>
              </a:rPr>
              <a:t>-based.</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7"/>
              </a:rPr>
              <a:t>https://doi.org/10.1002/dac.3497</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4" name="Rectangle 3"/>
          <p:cNvSpPr/>
          <p:nvPr/>
        </p:nvSpPr>
        <p:spPr>
          <a:xfrm>
            <a:off x="4622290" y="6227802"/>
            <a:ext cx="248786" cy="369332"/>
          </a:xfrm>
          <a:prstGeom prst="rect">
            <a:avLst/>
          </a:prstGeom>
        </p:spPr>
        <p:txBody>
          <a:bodyPr wrap="none">
            <a:spAutoFit/>
          </a:bodyPr>
          <a:lstStyle/>
          <a:p>
            <a:r>
              <a:rPr lang="en-GB" dirty="0"/>
              <a:t> </a:t>
            </a:r>
            <a:endParaRPr lang="en-IN" dirty="0"/>
          </a:p>
        </p:txBody>
      </p:sp>
    </p:spTree>
    <p:extLst>
      <p:ext uri="{BB962C8B-B14F-4D97-AF65-F5344CB8AC3E}">
        <p14:creationId xmlns:p14="http://schemas.microsoft.com/office/powerpoint/2010/main" val="247667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REFERENCES </a:t>
            </a:r>
            <a:endParaRPr sz="3200" dirty="0">
              <a:latin typeface="Bernard MT Condensed" panose="02050806060905020404" pitchFamily="18" charset="0"/>
            </a:endParaRPr>
          </a:p>
        </p:txBody>
      </p:sp>
      <p:sp>
        <p:nvSpPr>
          <p:cNvPr id="2" name="Rounded Rectangle 1"/>
          <p:cNvSpPr/>
          <p:nvPr/>
        </p:nvSpPr>
        <p:spPr>
          <a:xfrm>
            <a:off x="152399" y="990600"/>
            <a:ext cx="11887201" cy="5791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85274" y="1066800"/>
            <a:ext cx="11277600" cy="7017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[6]   A. </a:t>
            </a:r>
            <a:r>
              <a:rPr lang="en-IN" dirty="0" err="1">
                <a:latin typeface="Times New Roman" panose="02020603050405020304" pitchFamily="18" charset="0"/>
                <a:cs typeface="Times New Roman" panose="02020603050405020304" pitchFamily="18" charset="0"/>
              </a:rPr>
              <a:t>Sahi</a:t>
            </a:r>
            <a:r>
              <a:rPr lang="en-IN" dirty="0">
                <a:latin typeface="Times New Roman" panose="02020603050405020304" pitchFamily="18" charset="0"/>
                <a:cs typeface="Times New Roman" panose="02020603050405020304" pitchFamily="18" charset="0"/>
              </a:rPr>
              <a:t>, D. Lai, Y. Li and M. </a:t>
            </a:r>
            <a:r>
              <a:rPr lang="en-IN" dirty="0" err="1">
                <a:latin typeface="Times New Roman" panose="02020603050405020304" pitchFamily="18" charset="0"/>
                <a:cs typeface="Times New Roman" panose="02020603050405020304" pitchFamily="18" charset="0"/>
              </a:rPr>
              <a:t>Diykh</a:t>
            </a:r>
            <a:r>
              <a:rPr lang="en-IN" dirty="0">
                <a:latin typeface="Times New Roman" panose="02020603050405020304" pitchFamily="18" charset="0"/>
                <a:cs typeface="Times New Roman" panose="02020603050405020304" pitchFamily="18" charset="0"/>
              </a:rPr>
              <a:t>, "An efficient </a:t>
            </a:r>
            <a:r>
              <a:rPr lang="en-IN" dirty="0" err="1">
                <a:latin typeface="Times New Roman" panose="02020603050405020304" pitchFamily="18" charset="0"/>
                <a:cs typeface="Times New Roman" panose="02020603050405020304" pitchFamily="18" charset="0"/>
              </a:rPr>
              <a:t>DDoS</a:t>
            </a:r>
            <a:r>
              <a:rPr lang="en-IN" dirty="0">
                <a:latin typeface="Times New Roman" panose="02020603050405020304" pitchFamily="18" charset="0"/>
                <a:cs typeface="Times New Roman" panose="02020603050405020304" pitchFamily="18" charset="0"/>
              </a:rPr>
              <a:t> TCP flood attack detection and prevention system in a</a:t>
            </a: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        cloud environment", IEEE Access, vol. 5. </a:t>
            </a: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4"/>
              </a:rPr>
              <a:t>https://ieeexplore.ieee.org/document/7893798</a:t>
            </a:r>
            <a:endParaRPr lang="en-IN"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[7]   </a:t>
            </a:r>
            <a:r>
              <a:rPr lang="en-IN" dirty="0" err="1">
                <a:latin typeface="Times New Roman" panose="02020603050405020304" pitchFamily="18" charset="0"/>
                <a:cs typeface="Times New Roman" panose="02020603050405020304" pitchFamily="18" charset="0"/>
              </a:rPr>
              <a:t>Barbhuiya</a:t>
            </a:r>
            <a:r>
              <a:rPr lang="en-IN" dirty="0">
                <a:latin typeface="Times New Roman" panose="02020603050405020304" pitchFamily="18" charset="0"/>
                <a:cs typeface="Times New Roman" panose="02020603050405020304" pitchFamily="18" charset="0"/>
              </a:rPr>
              <a:t>, S.; Kilpatrick, P.S.;(2016) . </a:t>
            </a:r>
            <a:r>
              <a:rPr lang="en-IN" dirty="0" err="1">
                <a:latin typeface="Times New Roman" panose="02020603050405020304" pitchFamily="18" charset="0"/>
                <a:cs typeface="Times New Roman" panose="02020603050405020304" pitchFamily="18" charset="0"/>
              </a:rPr>
              <a:t>Nikolopoulos</a:t>
            </a:r>
            <a:r>
              <a:rPr lang="en-IN" dirty="0">
                <a:latin typeface="Times New Roman" panose="02020603050405020304" pitchFamily="18" charset="0"/>
                <a:cs typeface="Times New Roman" panose="02020603050405020304" pitchFamily="18" charset="0"/>
              </a:rPr>
              <a:t>, D. Linear regression-based </a:t>
            </a:r>
            <a:r>
              <a:rPr lang="en-IN" dirty="0" err="1">
                <a:latin typeface="Times New Roman" panose="02020603050405020304" pitchFamily="18" charset="0"/>
                <a:cs typeface="Times New Roman" panose="02020603050405020304" pitchFamily="18" charset="0"/>
              </a:rPr>
              <a:t>DDoS</a:t>
            </a:r>
            <a:r>
              <a:rPr lang="en-IN" dirty="0">
                <a:latin typeface="Times New Roman" panose="02020603050405020304" pitchFamily="18" charset="0"/>
                <a:cs typeface="Times New Roman" panose="02020603050405020304" pitchFamily="18" charset="0"/>
              </a:rPr>
              <a:t> attack detection.</a:t>
            </a: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hlinkClick r:id="rId5"/>
              </a:rPr>
              <a:t>https://doi.org/10.1145/3457682.3457769</a:t>
            </a:r>
            <a:endParaRPr lang="en-IN" u="sng"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IN" u="sng"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[8]   </a:t>
            </a:r>
            <a:r>
              <a:rPr lang="en-US" dirty="0" err="1">
                <a:latin typeface="Times New Roman" panose="02020603050405020304" pitchFamily="18" charset="0"/>
                <a:cs typeface="Times New Roman" panose="02020603050405020304" pitchFamily="18" charset="0"/>
              </a:rPr>
              <a:t>Iyengar</a:t>
            </a:r>
            <a:r>
              <a:rPr lang="en-US" dirty="0">
                <a:latin typeface="Times New Roman" panose="02020603050405020304" pitchFamily="18" charset="0"/>
                <a:cs typeface="Times New Roman" panose="02020603050405020304" pitchFamily="18" charset="0"/>
              </a:rPr>
              <a:t>, N.C.S.N.; </a:t>
            </a:r>
            <a:r>
              <a:rPr lang="en-US" dirty="0" err="1">
                <a:latin typeface="Times New Roman" panose="02020603050405020304" pitchFamily="18" charset="0"/>
                <a:cs typeface="Times New Roman" panose="02020603050405020304" pitchFamily="18" charset="0"/>
              </a:rPr>
              <a:t>Ganapathy</a:t>
            </a:r>
            <a:r>
              <a:rPr lang="en-US" dirty="0">
                <a:latin typeface="Times New Roman" panose="02020603050405020304" pitchFamily="18" charset="0"/>
                <a:cs typeface="Times New Roman" panose="02020603050405020304" pitchFamily="18" charset="0"/>
              </a:rPr>
              <a:t>, G.(2015). Chaotic theory based defensive mechanism against distributed denial of</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service attack in cloud computing environment. </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http://dx.doi.org/10.14257/ijsia.2015.9.9.18</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   </a:t>
            </a:r>
            <a:r>
              <a:rPr lang="en-US" dirty="0" err="1">
                <a:latin typeface="Times New Roman" panose="02020603050405020304" pitchFamily="18" charset="0"/>
                <a:cs typeface="Times New Roman" panose="02020603050405020304" pitchFamily="18" charset="0"/>
              </a:rPr>
              <a:t>Roopak</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Tian</a:t>
            </a:r>
            <a:r>
              <a:rPr lang="en-US" dirty="0">
                <a:latin typeface="Times New Roman" panose="02020603050405020304" pitchFamily="18" charset="0"/>
                <a:cs typeface="Times New Roman" panose="02020603050405020304" pitchFamily="18" charset="0"/>
              </a:rPr>
              <a:t>, G.Y.; Chambers, J (2018). Multi-objective-based feature selection for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 detection in</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networks.</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a:rPr>
              <a:t>https://doi.org/10.1049/iet-net.2018.5206</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[10]  </a:t>
            </a:r>
            <a:r>
              <a:rPr lang="en-US" dirty="0" err="1">
                <a:latin typeface="Times New Roman" panose="02020603050405020304" pitchFamily="18" charset="0"/>
                <a:cs typeface="Times New Roman" panose="02020603050405020304" pitchFamily="18" charset="0"/>
              </a:rPr>
              <a:t>Saeed</a:t>
            </a:r>
            <a:r>
              <a:rPr lang="en-US" dirty="0">
                <a:latin typeface="Times New Roman" panose="02020603050405020304" pitchFamily="18" charset="0"/>
                <a:cs typeface="Times New Roman" panose="02020603050405020304" pitchFamily="18" charset="0"/>
              </a:rPr>
              <a:t>, A.A.; </a:t>
            </a:r>
            <a:r>
              <a:rPr lang="en-US" dirty="0" err="1">
                <a:latin typeface="Times New Roman" panose="02020603050405020304" pitchFamily="18" charset="0"/>
                <a:cs typeface="Times New Roman" panose="02020603050405020304" pitchFamily="18" charset="0"/>
              </a:rPr>
              <a:t>Jameel</a:t>
            </a:r>
            <a:r>
              <a:rPr lang="en-US" dirty="0">
                <a:latin typeface="Times New Roman" panose="02020603050405020304" pitchFamily="18" charset="0"/>
                <a:cs typeface="Times New Roman" panose="02020603050405020304" pitchFamily="18" charset="0"/>
              </a:rPr>
              <a:t>, N.G.M (2021). Intelligent feature selection using particle swarm optimization algorithm with</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 decision tree for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 detection. </a:t>
            </a:r>
          </a:p>
          <a:p>
            <a:pPr marL="0" marR="0" lvl="0" indent="0" algn="just"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a:rPr>
              <a:t>https://doi.org/10.26555/ijain.v7i1.553 </a:t>
            </a:r>
            <a:endParaRPr lang="en-US"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IN" dirty="0"/>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t> </a:t>
            </a: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t>        </a:t>
            </a:r>
          </a:p>
          <a:p>
            <a:pPr marL="0" marR="0" lvl="0" indent="0" algn="just" defTabSz="914400" eaLnBrk="1" fontAlgn="auto" latinLnBrk="0" hangingPunct="1">
              <a:lnSpc>
                <a:spcPct val="100000"/>
              </a:lnSpc>
              <a:spcBef>
                <a:spcPts val="0"/>
              </a:spcBef>
              <a:spcAft>
                <a:spcPts val="0"/>
              </a:spcAft>
              <a:buClrTx/>
              <a:buSzTx/>
              <a:buFontTx/>
              <a:buNone/>
              <a:tabLst/>
              <a:defRPr/>
            </a:pPr>
            <a:r>
              <a:rPr lang="en-IN" dirty="0"/>
              <a:t>   </a:t>
            </a:r>
            <a:endParaRPr lang="en-IN"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en-IN" dirty="0"/>
          </a:p>
        </p:txBody>
      </p:sp>
      <p:sp>
        <p:nvSpPr>
          <p:cNvPr id="4" name="Rectangle 3"/>
          <p:cNvSpPr/>
          <p:nvPr/>
        </p:nvSpPr>
        <p:spPr>
          <a:xfrm>
            <a:off x="4622290" y="6227802"/>
            <a:ext cx="248786" cy="369332"/>
          </a:xfrm>
          <a:prstGeom prst="rect">
            <a:avLst/>
          </a:prstGeom>
        </p:spPr>
        <p:txBody>
          <a:bodyPr wrap="none">
            <a:spAutoFit/>
          </a:bodyPr>
          <a:lstStyle/>
          <a:p>
            <a:r>
              <a:rPr lang="en-GB" dirty="0"/>
              <a:t> </a:t>
            </a:r>
            <a:endParaRPr lang="en-IN" dirty="0"/>
          </a:p>
        </p:txBody>
      </p:sp>
    </p:spTree>
    <p:extLst>
      <p:ext uri="{BB962C8B-B14F-4D97-AF65-F5344CB8AC3E}">
        <p14:creationId xmlns:p14="http://schemas.microsoft.com/office/powerpoint/2010/main" val="15526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4" descr="Download Pure Black and 3D Black HD Wallpap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ree Vector | Purple 3d modern background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492" y="609602"/>
            <a:ext cx="3784629" cy="578103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p:nvPr/>
        </p:nvSpPr>
        <p:spPr>
          <a:xfrm>
            <a:off x="446533" y="457200"/>
            <a:ext cx="3703320" cy="95250"/>
          </a:xfrm>
          <a:custGeom>
            <a:avLst/>
            <a:gdLst/>
            <a:ahLst/>
            <a:cxnLst/>
            <a:rect l="l" t="t" r="r" b="b"/>
            <a:pathLst>
              <a:path w="3703320" h="95250">
                <a:moveTo>
                  <a:pt x="3703319" y="94996"/>
                </a:moveTo>
                <a:lnTo>
                  <a:pt x="0" y="94996"/>
                </a:lnTo>
                <a:lnTo>
                  <a:pt x="0" y="0"/>
                </a:lnTo>
                <a:lnTo>
                  <a:pt x="3703319" y="0"/>
                </a:lnTo>
                <a:lnTo>
                  <a:pt x="3703319" y="94996"/>
                </a:lnTo>
                <a:close/>
              </a:path>
            </a:pathLst>
          </a:custGeom>
          <a:solidFill>
            <a:srgbClr val="1A3160"/>
          </a:solidFill>
        </p:spPr>
        <p:txBody>
          <a:bodyPr wrap="square" lIns="0" tIns="0" rIns="0" bIns="0" rtlCol="0"/>
          <a:lstStyle/>
          <a:p>
            <a:endParaRPr/>
          </a:p>
        </p:txBody>
      </p:sp>
      <p:sp>
        <p:nvSpPr>
          <p:cNvPr id="4" name="object 4"/>
          <p:cNvSpPr/>
          <p:nvPr/>
        </p:nvSpPr>
        <p:spPr>
          <a:xfrm>
            <a:off x="8042147" y="453642"/>
            <a:ext cx="3703320" cy="99060"/>
          </a:xfrm>
          <a:custGeom>
            <a:avLst/>
            <a:gdLst/>
            <a:ahLst/>
            <a:cxnLst/>
            <a:rect l="l" t="t" r="r" b="b"/>
            <a:pathLst>
              <a:path w="3703320" h="99059">
                <a:moveTo>
                  <a:pt x="3703320" y="98553"/>
                </a:moveTo>
                <a:lnTo>
                  <a:pt x="0" y="98553"/>
                </a:lnTo>
                <a:lnTo>
                  <a:pt x="0" y="0"/>
                </a:lnTo>
                <a:lnTo>
                  <a:pt x="3703320" y="0"/>
                </a:lnTo>
                <a:lnTo>
                  <a:pt x="3703320" y="98553"/>
                </a:lnTo>
                <a:close/>
              </a:path>
            </a:pathLst>
          </a:custGeom>
          <a:solidFill>
            <a:srgbClr val="969FA7"/>
          </a:solidFill>
        </p:spPr>
        <p:txBody>
          <a:bodyPr wrap="square" lIns="0" tIns="0" rIns="0" bIns="0" rtlCol="0"/>
          <a:lstStyle/>
          <a:p>
            <a:endParaRPr/>
          </a:p>
        </p:txBody>
      </p:sp>
      <p:sp>
        <p:nvSpPr>
          <p:cNvPr id="5" name="object 5"/>
          <p:cNvSpPr/>
          <p:nvPr/>
        </p:nvSpPr>
        <p:spPr>
          <a:xfrm>
            <a:off x="4241829" y="457200"/>
            <a:ext cx="3703320" cy="91440"/>
          </a:xfrm>
          <a:custGeom>
            <a:avLst/>
            <a:gdLst/>
            <a:ahLst/>
            <a:cxnLst/>
            <a:rect l="l" t="t" r="r" b="b"/>
            <a:pathLst>
              <a:path w="3703320" h="91440">
                <a:moveTo>
                  <a:pt x="3703319" y="91439"/>
                </a:moveTo>
                <a:lnTo>
                  <a:pt x="0" y="91439"/>
                </a:lnTo>
                <a:lnTo>
                  <a:pt x="0" y="0"/>
                </a:lnTo>
                <a:lnTo>
                  <a:pt x="3703319" y="0"/>
                </a:lnTo>
                <a:lnTo>
                  <a:pt x="3703319" y="91439"/>
                </a:lnTo>
                <a:close/>
              </a:path>
            </a:pathLst>
          </a:custGeom>
          <a:solidFill>
            <a:srgbClr val="4590B8"/>
          </a:solidFill>
        </p:spPr>
        <p:txBody>
          <a:bodyPr wrap="square" lIns="0" tIns="0" rIns="0" bIns="0" rtlCol="0"/>
          <a:lstStyle/>
          <a:p>
            <a:endParaRPr/>
          </a:p>
        </p:txBody>
      </p:sp>
      <p:sp>
        <p:nvSpPr>
          <p:cNvPr id="6" name="object 6"/>
          <p:cNvSpPr txBox="1">
            <a:spLocks noGrp="1"/>
          </p:cNvSpPr>
          <p:nvPr>
            <p:ph type="title"/>
          </p:nvPr>
        </p:nvSpPr>
        <p:spPr>
          <a:xfrm>
            <a:off x="8141206" y="2743200"/>
            <a:ext cx="3505200" cy="1490152"/>
          </a:xfrm>
          <a:prstGeom prst="rect">
            <a:avLst/>
          </a:prstGeom>
        </p:spPr>
        <p:txBody>
          <a:bodyPr vert="horz" wrap="square" lIns="0" tIns="12700" rIns="0" bIns="0" rtlCol="0">
            <a:spAutoFit/>
          </a:bodyPr>
          <a:lstStyle/>
          <a:p>
            <a:pPr marL="12700" algn="ctr">
              <a:lnSpc>
                <a:spcPct val="100000"/>
              </a:lnSpc>
              <a:spcBef>
                <a:spcPts val="100"/>
              </a:spcBef>
            </a:pPr>
            <a:r>
              <a:rPr sz="4800" spc="405" dirty="0">
                <a:solidFill>
                  <a:schemeClr val="tx1">
                    <a:lumMod val="95000"/>
                    <a:lumOff val="5000"/>
                  </a:schemeClr>
                </a:solidFill>
                <a:latin typeface="Bodoni MT Black" panose="02070A03080606020203" pitchFamily="18" charset="0"/>
              </a:rPr>
              <a:t>THANK</a:t>
            </a:r>
            <a:r>
              <a:rPr lang="en-IN" sz="4800" spc="405" dirty="0">
                <a:solidFill>
                  <a:schemeClr val="tx1">
                    <a:lumMod val="95000"/>
                    <a:lumOff val="5000"/>
                  </a:schemeClr>
                </a:solidFill>
                <a:latin typeface="Bodoni MT Black" panose="02070A03080606020203" pitchFamily="18" charset="0"/>
              </a:rPr>
              <a:t> </a:t>
            </a:r>
            <a:r>
              <a:rPr sz="4800" spc="-345" dirty="0">
                <a:solidFill>
                  <a:schemeClr val="tx1">
                    <a:lumMod val="95000"/>
                    <a:lumOff val="5000"/>
                  </a:schemeClr>
                </a:solidFill>
                <a:latin typeface="Bodoni MT Black" panose="02070A03080606020203" pitchFamily="18" charset="0"/>
              </a:rPr>
              <a:t> </a:t>
            </a:r>
            <a:r>
              <a:rPr lang="en-IN" sz="4800" spc="-345" dirty="0">
                <a:solidFill>
                  <a:schemeClr val="tx1">
                    <a:lumMod val="95000"/>
                    <a:lumOff val="5000"/>
                  </a:schemeClr>
                </a:solidFill>
                <a:latin typeface="Bodoni MT Black" panose="02070A03080606020203" pitchFamily="18" charset="0"/>
              </a:rPr>
              <a:t>     </a:t>
            </a:r>
            <a:r>
              <a:rPr sz="4800" spc="275" dirty="0">
                <a:solidFill>
                  <a:schemeClr val="tx1">
                    <a:lumMod val="95000"/>
                    <a:lumOff val="5000"/>
                  </a:schemeClr>
                </a:solidFill>
                <a:latin typeface="Bodoni MT Black" panose="02070A03080606020203" pitchFamily="18" charset="0"/>
              </a:rPr>
              <a:t>YOU</a:t>
            </a:r>
            <a:r>
              <a:rPr lang="en-IN" sz="4800" spc="275" dirty="0">
                <a:solidFill>
                  <a:schemeClr val="tx1">
                    <a:lumMod val="95000"/>
                    <a:lumOff val="5000"/>
                  </a:schemeClr>
                </a:solidFill>
                <a:latin typeface="Bodoni MT Black" panose="02070A03080606020203" pitchFamily="18" charset="0"/>
              </a:rPr>
              <a:t> !!</a:t>
            </a:r>
            <a:endParaRPr sz="4800" dirty="0">
              <a:solidFill>
                <a:schemeClr val="tx1">
                  <a:lumMod val="95000"/>
                  <a:lumOff val="5000"/>
                </a:schemeClr>
              </a:solidFill>
              <a:latin typeface="Bodoni MT Black" panose="02070A03080606020203" pitchFamily="18" charset="0"/>
            </a:endParaRPr>
          </a:p>
        </p:txBody>
      </p:sp>
      <p:pic>
        <p:nvPicPr>
          <p:cNvPr id="11266" name="Picture 2" descr="Everything you need to know about fake Amazon revi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34" y="609600"/>
            <a:ext cx="7498616" cy="57810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ow to Get Reviews on Amazon (5 Proven Ways) | eDe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09" y="609601"/>
            <a:ext cx="7467239" cy="578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heel(1)">
                                      <p:cBhvr>
                                        <p:cTn id="7" dur="2000"/>
                                        <p:tgtEl>
                                          <p:spTgt spid="1126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HD wallpaper: artwork, abstract, black, 3D, 3D Abstract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7"/>
          <p:cNvSpPr txBox="1">
            <a:spLocks noGrp="1"/>
          </p:cNvSpPr>
          <p:nvPr>
            <p:ph type="title"/>
          </p:nvPr>
        </p:nvSpPr>
        <p:spPr>
          <a:xfrm>
            <a:off x="624139" y="762000"/>
            <a:ext cx="3519170" cy="452120"/>
          </a:xfrm>
          <a:prstGeom prst="rect">
            <a:avLst/>
          </a:prstGeom>
        </p:spPr>
        <p:txBody>
          <a:bodyPr vert="horz" wrap="square" lIns="0" tIns="12700" rIns="0" bIns="0" rtlCol="0">
            <a:spAutoFit/>
          </a:bodyPr>
          <a:lstStyle/>
          <a:p>
            <a:pPr marL="12700">
              <a:lnSpc>
                <a:spcPct val="100000"/>
              </a:lnSpc>
              <a:spcBef>
                <a:spcPts val="100"/>
              </a:spcBef>
            </a:pPr>
            <a:r>
              <a:rPr spc="100" dirty="0">
                <a:latin typeface="Bernard MT Condensed" panose="02050806060905020404" pitchFamily="18" charset="0"/>
              </a:rPr>
              <a:t>TABLE</a:t>
            </a:r>
            <a:r>
              <a:rPr spc="145" dirty="0">
                <a:latin typeface="Bernard MT Condensed" panose="02050806060905020404" pitchFamily="18" charset="0"/>
              </a:rPr>
              <a:t> </a:t>
            </a:r>
            <a:r>
              <a:rPr spc="229" dirty="0">
                <a:latin typeface="Bernard MT Condensed" panose="02050806060905020404" pitchFamily="18" charset="0"/>
              </a:rPr>
              <a:t>OF</a:t>
            </a:r>
            <a:r>
              <a:rPr spc="145" dirty="0">
                <a:latin typeface="Bernard MT Condensed" panose="02050806060905020404" pitchFamily="18" charset="0"/>
              </a:rPr>
              <a:t> </a:t>
            </a:r>
            <a:r>
              <a:rPr spc="280" dirty="0">
                <a:latin typeface="Bernard MT Condensed" panose="02050806060905020404" pitchFamily="18" charset="0"/>
              </a:rPr>
              <a:t>CONTENTS</a:t>
            </a:r>
          </a:p>
        </p:txBody>
      </p:sp>
      <p:grpSp>
        <p:nvGrpSpPr>
          <p:cNvPr id="8" name="object 8"/>
          <p:cNvGrpSpPr/>
          <p:nvPr/>
        </p:nvGrpSpPr>
        <p:grpSpPr>
          <a:xfrm>
            <a:off x="757952" y="2279648"/>
            <a:ext cx="6873875" cy="3521710"/>
            <a:chOff x="757952" y="2279648"/>
            <a:chExt cx="6873875" cy="3521710"/>
          </a:xfrm>
        </p:grpSpPr>
        <p:pic>
          <p:nvPicPr>
            <p:cNvPr id="9" name="object 9"/>
            <p:cNvPicPr/>
            <p:nvPr/>
          </p:nvPicPr>
          <p:blipFill>
            <a:blip r:embed="rId4" cstate="print"/>
            <a:stretch>
              <a:fillRect/>
            </a:stretch>
          </p:blipFill>
          <p:spPr>
            <a:xfrm>
              <a:off x="757952" y="2279648"/>
              <a:ext cx="845326" cy="3521630"/>
            </a:xfrm>
            <a:prstGeom prst="rect">
              <a:avLst/>
            </a:prstGeom>
          </p:spPr>
        </p:pic>
        <p:sp>
          <p:nvSpPr>
            <p:cNvPr id="10" name="object 10"/>
            <p:cNvSpPr/>
            <p:nvPr/>
          </p:nvSpPr>
          <p:spPr>
            <a:xfrm>
              <a:off x="821452" y="2324097"/>
              <a:ext cx="718820" cy="3394710"/>
            </a:xfrm>
            <a:custGeom>
              <a:avLst/>
              <a:gdLst/>
              <a:ahLst/>
              <a:cxnLst/>
              <a:rect l="l" t="t" r="r" b="b"/>
              <a:pathLst>
                <a:path w="718819" h="3394710">
                  <a:moveTo>
                    <a:pt x="15275" y="0"/>
                  </a:moveTo>
                  <a:lnTo>
                    <a:pt x="49152" y="34552"/>
                  </a:lnTo>
                  <a:lnTo>
                    <a:pt x="82193" y="69612"/>
                  </a:lnTo>
                  <a:lnTo>
                    <a:pt x="114397" y="105167"/>
                  </a:lnTo>
                  <a:lnTo>
                    <a:pt x="145764" y="141203"/>
                  </a:lnTo>
                  <a:lnTo>
                    <a:pt x="176295" y="177708"/>
                  </a:lnTo>
                  <a:lnTo>
                    <a:pt x="205990" y="214669"/>
                  </a:lnTo>
                  <a:lnTo>
                    <a:pt x="234848" y="252074"/>
                  </a:lnTo>
                  <a:lnTo>
                    <a:pt x="262870" y="289910"/>
                  </a:lnTo>
                  <a:lnTo>
                    <a:pt x="290055" y="328164"/>
                  </a:lnTo>
                  <a:lnTo>
                    <a:pt x="316404" y="366824"/>
                  </a:lnTo>
                  <a:lnTo>
                    <a:pt x="341916" y="405877"/>
                  </a:lnTo>
                  <a:lnTo>
                    <a:pt x="366592" y="445310"/>
                  </a:lnTo>
                  <a:lnTo>
                    <a:pt x="390431" y="485111"/>
                  </a:lnTo>
                  <a:lnTo>
                    <a:pt x="413434" y="525267"/>
                  </a:lnTo>
                  <a:lnTo>
                    <a:pt x="435600" y="565765"/>
                  </a:lnTo>
                  <a:lnTo>
                    <a:pt x="456930" y="606592"/>
                  </a:lnTo>
                  <a:lnTo>
                    <a:pt x="477424" y="647737"/>
                  </a:lnTo>
                  <a:lnTo>
                    <a:pt x="497081" y="689185"/>
                  </a:lnTo>
                  <a:lnTo>
                    <a:pt x="515901" y="730925"/>
                  </a:lnTo>
                  <a:lnTo>
                    <a:pt x="533885" y="772945"/>
                  </a:lnTo>
                  <a:lnTo>
                    <a:pt x="551033" y="815230"/>
                  </a:lnTo>
                  <a:lnTo>
                    <a:pt x="567344" y="857769"/>
                  </a:lnTo>
                  <a:lnTo>
                    <a:pt x="582818" y="900548"/>
                  </a:lnTo>
                  <a:lnTo>
                    <a:pt x="597457" y="943556"/>
                  </a:lnTo>
                  <a:lnTo>
                    <a:pt x="611258" y="986779"/>
                  </a:lnTo>
                  <a:lnTo>
                    <a:pt x="624224" y="1030205"/>
                  </a:lnTo>
                  <a:lnTo>
                    <a:pt x="636352" y="1073822"/>
                  </a:lnTo>
                  <a:lnTo>
                    <a:pt x="647645" y="1117615"/>
                  </a:lnTo>
                  <a:lnTo>
                    <a:pt x="658101" y="1161574"/>
                  </a:lnTo>
                  <a:lnTo>
                    <a:pt x="667720" y="1205684"/>
                  </a:lnTo>
                  <a:lnTo>
                    <a:pt x="676503" y="1249934"/>
                  </a:lnTo>
                  <a:lnTo>
                    <a:pt x="684449" y="1294311"/>
                  </a:lnTo>
                  <a:lnTo>
                    <a:pt x="691559" y="1338802"/>
                  </a:lnTo>
                  <a:lnTo>
                    <a:pt x="697833" y="1383394"/>
                  </a:lnTo>
                  <a:lnTo>
                    <a:pt x="703270" y="1428075"/>
                  </a:lnTo>
                  <a:lnTo>
                    <a:pt x="707870" y="1472832"/>
                  </a:lnTo>
                  <a:lnTo>
                    <a:pt x="711634" y="1517653"/>
                  </a:lnTo>
                  <a:lnTo>
                    <a:pt x="714562" y="1562524"/>
                  </a:lnTo>
                  <a:lnTo>
                    <a:pt x="716653" y="1607433"/>
                  </a:lnTo>
                  <a:lnTo>
                    <a:pt x="717908" y="1652368"/>
                  </a:lnTo>
                  <a:lnTo>
                    <a:pt x="718326" y="1697315"/>
                  </a:lnTo>
                  <a:lnTo>
                    <a:pt x="717908" y="1742262"/>
                  </a:lnTo>
                  <a:lnTo>
                    <a:pt x="716653" y="1787196"/>
                  </a:lnTo>
                  <a:lnTo>
                    <a:pt x="714562" y="1832106"/>
                  </a:lnTo>
                  <a:lnTo>
                    <a:pt x="711634" y="1876977"/>
                  </a:lnTo>
                  <a:lnTo>
                    <a:pt x="707870" y="1921797"/>
                  </a:lnTo>
                  <a:lnTo>
                    <a:pt x="703270" y="1966554"/>
                  </a:lnTo>
                  <a:lnTo>
                    <a:pt x="697833" y="2011235"/>
                  </a:lnTo>
                  <a:lnTo>
                    <a:pt x="691559" y="2055828"/>
                  </a:lnTo>
                  <a:lnTo>
                    <a:pt x="684449" y="2100318"/>
                  </a:lnTo>
                  <a:lnTo>
                    <a:pt x="676503" y="2144695"/>
                  </a:lnTo>
                  <a:lnTo>
                    <a:pt x="667720" y="2188945"/>
                  </a:lnTo>
                  <a:lnTo>
                    <a:pt x="658101" y="2233056"/>
                  </a:lnTo>
                  <a:lnTo>
                    <a:pt x="647645" y="2277014"/>
                  </a:lnTo>
                  <a:lnTo>
                    <a:pt x="636352" y="2320808"/>
                  </a:lnTo>
                  <a:lnTo>
                    <a:pt x="624224" y="2364424"/>
                  </a:lnTo>
                  <a:lnTo>
                    <a:pt x="611258" y="2407850"/>
                  </a:lnTo>
                  <a:lnTo>
                    <a:pt x="597457" y="2451073"/>
                  </a:lnTo>
                  <a:lnTo>
                    <a:pt x="582818" y="2494081"/>
                  </a:lnTo>
                  <a:lnTo>
                    <a:pt x="567344" y="2536861"/>
                  </a:lnTo>
                  <a:lnTo>
                    <a:pt x="551033" y="2579400"/>
                  </a:lnTo>
                  <a:lnTo>
                    <a:pt x="533885" y="2621685"/>
                  </a:lnTo>
                  <a:lnTo>
                    <a:pt x="515901" y="2663704"/>
                  </a:lnTo>
                  <a:lnTo>
                    <a:pt x="497081" y="2705444"/>
                  </a:lnTo>
                  <a:lnTo>
                    <a:pt x="477424" y="2746893"/>
                  </a:lnTo>
                  <a:lnTo>
                    <a:pt x="456930" y="2788037"/>
                  </a:lnTo>
                  <a:lnTo>
                    <a:pt x="435600" y="2828865"/>
                  </a:lnTo>
                  <a:lnTo>
                    <a:pt x="413434" y="2869363"/>
                  </a:lnTo>
                  <a:lnTo>
                    <a:pt x="390431" y="2909518"/>
                  </a:lnTo>
                  <a:lnTo>
                    <a:pt x="366592" y="2949319"/>
                  </a:lnTo>
                  <a:lnTo>
                    <a:pt x="341916" y="2988752"/>
                  </a:lnTo>
                  <a:lnTo>
                    <a:pt x="316404" y="3027805"/>
                  </a:lnTo>
                  <a:lnTo>
                    <a:pt x="290055" y="3066465"/>
                  </a:lnTo>
                  <a:lnTo>
                    <a:pt x="262870" y="3104719"/>
                  </a:lnTo>
                  <a:lnTo>
                    <a:pt x="234848" y="3142555"/>
                  </a:lnTo>
                  <a:lnTo>
                    <a:pt x="205990" y="3179960"/>
                  </a:lnTo>
                  <a:lnTo>
                    <a:pt x="176295" y="3216921"/>
                  </a:lnTo>
                  <a:lnTo>
                    <a:pt x="145764" y="3253426"/>
                  </a:lnTo>
                  <a:lnTo>
                    <a:pt x="114397" y="3289462"/>
                  </a:lnTo>
                  <a:lnTo>
                    <a:pt x="82193" y="3325017"/>
                  </a:lnTo>
                  <a:lnTo>
                    <a:pt x="49152" y="3360077"/>
                  </a:lnTo>
                  <a:lnTo>
                    <a:pt x="15275" y="3394630"/>
                  </a:lnTo>
                  <a:lnTo>
                    <a:pt x="0" y="3379354"/>
                  </a:lnTo>
                  <a:lnTo>
                    <a:pt x="33981" y="3344686"/>
                  </a:lnTo>
                  <a:lnTo>
                    <a:pt x="67113" y="3309504"/>
                  </a:lnTo>
                  <a:lnTo>
                    <a:pt x="99395" y="3273819"/>
                  </a:lnTo>
                  <a:lnTo>
                    <a:pt x="130828" y="3237646"/>
                  </a:lnTo>
                  <a:lnTo>
                    <a:pt x="161411" y="3200997"/>
                  </a:lnTo>
                  <a:lnTo>
                    <a:pt x="191144" y="3163886"/>
                  </a:lnTo>
                  <a:lnTo>
                    <a:pt x="220029" y="3126325"/>
                  </a:lnTo>
                  <a:lnTo>
                    <a:pt x="248063" y="3088327"/>
                  </a:lnTo>
                  <a:lnTo>
                    <a:pt x="275248" y="3049905"/>
                  </a:lnTo>
                  <a:lnTo>
                    <a:pt x="301584" y="3011074"/>
                  </a:lnTo>
                  <a:lnTo>
                    <a:pt x="327070" y="2971844"/>
                  </a:lnTo>
                  <a:lnTo>
                    <a:pt x="351706" y="2932230"/>
                  </a:lnTo>
                  <a:lnTo>
                    <a:pt x="375493" y="2892245"/>
                  </a:lnTo>
                  <a:lnTo>
                    <a:pt x="398431" y="2851901"/>
                  </a:lnTo>
                  <a:lnTo>
                    <a:pt x="420518" y="2811212"/>
                  </a:lnTo>
                  <a:lnTo>
                    <a:pt x="441757" y="2770191"/>
                  </a:lnTo>
                  <a:lnTo>
                    <a:pt x="462146" y="2728850"/>
                  </a:lnTo>
                  <a:lnTo>
                    <a:pt x="481685" y="2687203"/>
                  </a:lnTo>
                  <a:lnTo>
                    <a:pt x="500375" y="2645263"/>
                  </a:lnTo>
                  <a:lnTo>
                    <a:pt x="518215" y="2603043"/>
                  </a:lnTo>
                  <a:lnTo>
                    <a:pt x="535205" y="2560555"/>
                  </a:lnTo>
                  <a:lnTo>
                    <a:pt x="551347" y="2517813"/>
                  </a:lnTo>
                  <a:lnTo>
                    <a:pt x="566638" y="2474831"/>
                  </a:lnTo>
                  <a:lnTo>
                    <a:pt x="581080" y="2431620"/>
                  </a:lnTo>
                  <a:lnTo>
                    <a:pt x="594673" y="2388194"/>
                  </a:lnTo>
                  <a:lnTo>
                    <a:pt x="607416" y="2344566"/>
                  </a:lnTo>
                  <a:lnTo>
                    <a:pt x="619309" y="2300749"/>
                  </a:lnTo>
                  <a:lnTo>
                    <a:pt x="630353" y="2256756"/>
                  </a:lnTo>
                  <a:lnTo>
                    <a:pt x="640547" y="2212600"/>
                  </a:lnTo>
                  <a:lnTo>
                    <a:pt x="649892" y="2168295"/>
                  </a:lnTo>
                  <a:lnTo>
                    <a:pt x="658388" y="2123852"/>
                  </a:lnTo>
                  <a:lnTo>
                    <a:pt x="666033" y="2079286"/>
                  </a:lnTo>
                  <a:lnTo>
                    <a:pt x="672830" y="2034609"/>
                  </a:lnTo>
                  <a:lnTo>
                    <a:pt x="678776" y="1989834"/>
                  </a:lnTo>
                  <a:lnTo>
                    <a:pt x="683874" y="1944974"/>
                  </a:lnTo>
                  <a:lnTo>
                    <a:pt x="688121" y="1900043"/>
                  </a:lnTo>
                  <a:lnTo>
                    <a:pt x="691519" y="1855053"/>
                  </a:lnTo>
                  <a:lnTo>
                    <a:pt x="694068" y="1810017"/>
                  </a:lnTo>
                  <a:lnTo>
                    <a:pt x="695767" y="1764949"/>
                  </a:lnTo>
                  <a:lnTo>
                    <a:pt x="696617" y="1719862"/>
                  </a:lnTo>
                  <a:lnTo>
                    <a:pt x="696617" y="1674768"/>
                  </a:lnTo>
                  <a:lnTo>
                    <a:pt x="695767" y="1629680"/>
                  </a:lnTo>
                  <a:lnTo>
                    <a:pt x="694068" y="1584612"/>
                  </a:lnTo>
                  <a:lnTo>
                    <a:pt x="691519" y="1539576"/>
                  </a:lnTo>
                  <a:lnTo>
                    <a:pt x="688121" y="1494586"/>
                  </a:lnTo>
                  <a:lnTo>
                    <a:pt x="683874" y="1449655"/>
                  </a:lnTo>
                  <a:lnTo>
                    <a:pt x="678776" y="1404796"/>
                  </a:lnTo>
                  <a:lnTo>
                    <a:pt x="672830" y="1360021"/>
                  </a:lnTo>
                  <a:lnTo>
                    <a:pt x="666033" y="1315344"/>
                  </a:lnTo>
                  <a:lnTo>
                    <a:pt x="658388" y="1270777"/>
                  </a:lnTo>
                  <a:lnTo>
                    <a:pt x="649892" y="1226335"/>
                  </a:lnTo>
                  <a:lnTo>
                    <a:pt x="640547" y="1182029"/>
                  </a:lnTo>
                  <a:lnTo>
                    <a:pt x="630353" y="1137873"/>
                  </a:lnTo>
                  <a:lnTo>
                    <a:pt x="619309" y="1093881"/>
                  </a:lnTo>
                  <a:lnTo>
                    <a:pt x="607416" y="1050064"/>
                  </a:lnTo>
                  <a:lnTo>
                    <a:pt x="594673" y="1006436"/>
                  </a:lnTo>
                  <a:lnTo>
                    <a:pt x="581080" y="963010"/>
                  </a:lnTo>
                  <a:lnTo>
                    <a:pt x="566638" y="919799"/>
                  </a:lnTo>
                  <a:lnTo>
                    <a:pt x="551347" y="876816"/>
                  </a:lnTo>
                  <a:lnTo>
                    <a:pt x="535205" y="834074"/>
                  </a:lnTo>
                  <a:lnTo>
                    <a:pt x="518215" y="791587"/>
                  </a:lnTo>
                  <a:lnTo>
                    <a:pt x="500375" y="749366"/>
                  </a:lnTo>
                  <a:lnTo>
                    <a:pt x="481685" y="707426"/>
                  </a:lnTo>
                  <a:lnTo>
                    <a:pt x="462146" y="665779"/>
                  </a:lnTo>
                  <a:lnTo>
                    <a:pt x="441757" y="624438"/>
                  </a:lnTo>
                  <a:lnTo>
                    <a:pt x="420518" y="583417"/>
                  </a:lnTo>
                  <a:lnTo>
                    <a:pt x="398431" y="542728"/>
                  </a:lnTo>
                  <a:lnTo>
                    <a:pt x="375493" y="502384"/>
                  </a:lnTo>
                  <a:lnTo>
                    <a:pt x="351706" y="462399"/>
                  </a:lnTo>
                  <a:lnTo>
                    <a:pt x="327070" y="422785"/>
                  </a:lnTo>
                  <a:lnTo>
                    <a:pt x="301584" y="383556"/>
                  </a:lnTo>
                  <a:lnTo>
                    <a:pt x="275248" y="344724"/>
                  </a:lnTo>
                  <a:lnTo>
                    <a:pt x="248063" y="306303"/>
                  </a:lnTo>
                  <a:lnTo>
                    <a:pt x="220029" y="268305"/>
                  </a:lnTo>
                  <a:lnTo>
                    <a:pt x="191144" y="230744"/>
                  </a:lnTo>
                  <a:lnTo>
                    <a:pt x="161411" y="193632"/>
                  </a:lnTo>
                  <a:lnTo>
                    <a:pt x="130828" y="156983"/>
                  </a:lnTo>
                  <a:lnTo>
                    <a:pt x="99395" y="120810"/>
                  </a:lnTo>
                  <a:lnTo>
                    <a:pt x="67113" y="85126"/>
                  </a:lnTo>
                  <a:lnTo>
                    <a:pt x="33981" y="49943"/>
                  </a:lnTo>
                  <a:lnTo>
                    <a:pt x="0" y="15275"/>
                  </a:lnTo>
                  <a:lnTo>
                    <a:pt x="15275" y="0"/>
                  </a:lnTo>
                  <a:close/>
                </a:path>
              </a:pathLst>
            </a:custGeom>
            <a:ln w="12699">
              <a:solidFill>
                <a:srgbClr val="337291"/>
              </a:solidFill>
            </a:ln>
          </p:spPr>
          <p:txBody>
            <a:bodyPr wrap="square" lIns="0" tIns="0" rIns="0" bIns="0" rtlCol="0"/>
            <a:lstStyle/>
            <a:p>
              <a:endParaRPr dirty="0"/>
            </a:p>
          </p:txBody>
        </p:sp>
        <p:pic>
          <p:nvPicPr>
            <p:cNvPr id="11" name="object 11"/>
            <p:cNvPicPr/>
            <p:nvPr/>
          </p:nvPicPr>
          <p:blipFill>
            <a:blip r:embed="rId5" cstate="print"/>
            <a:stretch>
              <a:fillRect/>
            </a:stretch>
          </p:blipFill>
          <p:spPr>
            <a:xfrm>
              <a:off x="1067850" y="2449418"/>
              <a:ext cx="6544829" cy="521834"/>
            </a:xfrm>
            <a:prstGeom prst="rect">
              <a:avLst/>
            </a:prstGeom>
          </p:spPr>
        </p:pic>
        <p:pic>
          <p:nvPicPr>
            <p:cNvPr id="12" name="object 12"/>
            <p:cNvPicPr/>
            <p:nvPr/>
          </p:nvPicPr>
          <p:blipFill>
            <a:blip r:embed="rId6" cstate="print"/>
            <a:stretch>
              <a:fillRect/>
            </a:stretch>
          </p:blipFill>
          <p:spPr>
            <a:xfrm>
              <a:off x="1105950" y="2462117"/>
              <a:ext cx="6468628" cy="445633"/>
            </a:xfrm>
            <a:prstGeom prst="rect">
              <a:avLst/>
            </a:prstGeom>
          </p:spPr>
        </p:pic>
        <p:pic>
          <p:nvPicPr>
            <p:cNvPr id="13" name="object 13"/>
            <p:cNvPicPr/>
            <p:nvPr/>
          </p:nvPicPr>
          <p:blipFill>
            <a:blip r:embed="rId7" cstate="print"/>
            <a:stretch>
              <a:fillRect/>
            </a:stretch>
          </p:blipFill>
          <p:spPr>
            <a:xfrm>
              <a:off x="1048800" y="2424018"/>
              <a:ext cx="6582929" cy="559934"/>
            </a:xfrm>
            <a:prstGeom prst="rect">
              <a:avLst/>
            </a:prstGeom>
          </p:spPr>
        </p:pic>
      </p:grpSp>
      <p:sp>
        <p:nvSpPr>
          <p:cNvPr id="14" name="object 14"/>
          <p:cNvSpPr txBox="1"/>
          <p:nvPr/>
        </p:nvSpPr>
        <p:spPr>
          <a:xfrm>
            <a:off x="1445675" y="2493419"/>
            <a:ext cx="2155825" cy="360680"/>
          </a:xfrm>
          <a:prstGeom prst="rect">
            <a:avLst/>
          </a:prstGeom>
        </p:spPr>
        <p:txBody>
          <a:bodyPr vert="horz" wrap="square" lIns="0" tIns="12700" rIns="0" bIns="0" rtlCol="0">
            <a:spAutoFit/>
          </a:bodyPr>
          <a:lstStyle/>
          <a:p>
            <a:pPr marL="12700">
              <a:lnSpc>
                <a:spcPct val="100000"/>
              </a:lnSpc>
              <a:spcBef>
                <a:spcPts val="100"/>
              </a:spcBef>
            </a:pPr>
            <a:r>
              <a:rPr sz="2200" spc="200" dirty="0">
                <a:solidFill>
                  <a:srgbClr val="FFFFFF"/>
                </a:solidFill>
                <a:latin typeface="Calibri"/>
                <a:cs typeface="Calibri"/>
              </a:rPr>
              <a:t>INTRODUCTION</a:t>
            </a:r>
            <a:endParaRPr sz="2200" dirty="0">
              <a:latin typeface="Calibri"/>
              <a:cs typeface="Calibri"/>
            </a:endParaRPr>
          </a:p>
        </p:txBody>
      </p:sp>
      <p:grpSp>
        <p:nvGrpSpPr>
          <p:cNvPr id="15" name="object 15"/>
          <p:cNvGrpSpPr/>
          <p:nvPr/>
        </p:nvGrpSpPr>
        <p:grpSpPr>
          <a:xfrm>
            <a:off x="699275" y="2369236"/>
            <a:ext cx="6932930" cy="1283335"/>
            <a:chOff x="699275" y="2369236"/>
            <a:chExt cx="6932930" cy="1283335"/>
          </a:xfrm>
        </p:grpSpPr>
        <p:pic>
          <p:nvPicPr>
            <p:cNvPr id="16" name="object 16"/>
            <p:cNvPicPr/>
            <p:nvPr/>
          </p:nvPicPr>
          <p:blipFill>
            <a:blip r:embed="rId8" cstate="print"/>
            <a:stretch>
              <a:fillRect/>
            </a:stretch>
          </p:blipFill>
          <p:spPr>
            <a:xfrm>
              <a:off x="699275" y="2369236"/>
              <a:ext cx="728467" cy="711611"/>
            </a:xfrm>
            <a:prstGeom prst="rect">
              <a:avLst/>
            </a:prstGeom>
          </p:spPr>
        </p:pic>
        <p:sp>
          <p:nvSpPr>
            <p:cNvPr id="17" name="object 17"/>
            <p:cNvSpPr/>
            <p:nvPr/>
          </p:nvSpPr>
          <p:spPr>
            <a:xfrm>
              <a:off x="762774" y="2413685"/>
              <a:ext cx="601980" cy="584835"/>
            </a:xfrm>
            <a:custGeom>
              <a:avLst/>
              <a:gdLst/>
              <a:ahLst/>
              <a:cxnLst/>
              <a:rect l="l" t="t" r="r" b="b"/>
              <a:pathLst>
                <a:path w="601980" h="584835">
                  <a:moveTo>
                    <a:pt x="300733" y="584610"/>
                  </a:moveTo>
                  <a:lnTo>
                    <a:pt x="251952" y="580785"/>
                  </a:lnTo>
                  <a:lnTo>
                    <a:pt x="205678" y="569709"/>
                  </a:lnTo>
                  <a:lnTo>
                    <a:pt x="162529" y="551984"/>
                  </a:lnTo>
                  <a:lnTo>
                    <a:pt x="123124" y="528212"/>
                  </a:lnTo>
                  <a:lnTo>
                    <a:pt x="88082" y="498996"/>
                  </a:lnTo>
                  <a:lnTo>
                    <a:pt x="58024" y="464937"/>
                  </a:lnTo>
                  <a:lnTo>
                    <a:pt x="33567" y="426636"/>
                  </a:lnTo>
                  <a:lnTo>
                    <a:pt x="15331" y="384696"/>
                  </a:lnTo>
                  <a:lnTo>
                    <a:pt x="3936" y="339718"/>
                  </a:lnTo>
                  <a:lnTo>
                    <a:pt x="0" y="292305"/>
                  </a:lnTo>
                  <a:lnTo>
                    <a:pt x="3936" y="244892"/>
                  </a:lnTo>
                  <a:lnTo>
                    <a:pt x="15331" y="199914"/>
                  </a:lnTo>
                  <a:lnTo>
                    <a:pt x="33567" y="157974"/>
                  </a:lnTo>
                  <a:lnTo>
                    <a:pt x="58024" y="119673"/>
                  </a:lnTo>
                  <a:lnTo>
                    <a:pt x="88082" y="85614"/>
                  </a:lnTo>
                  <a:lnTo>
                    <a:pt x="123124" y="56398"/>
                  </a:lnTo>
                  <a:lnTo>
                    <a:pt x="162529" y="32626"/>
                  </a:lnTo>
                  <a:lnTo>
                    <a:pt x="205678" y="14901"/>
                  </a:lnTo>
                  <a:lnTo>
                    <a:pt x="251952" y="3825"/>
                  </a:lnTo>
                  <a:lnTo>
                    <a:pt x="300733" y="0"/>
                  </a:lnTo>
                  <a:lnTo>
                    <a:pt x="348062" y="3641"/>
                  </a:lnTo>
                  <a:lnTo>
                    <a:pt x="393799" y="14348"/>
                  </a:lnTo>
                  <a:lnTo>
                    <a:pt x="437137" y="31796"/>
                  </a:lnTo>
                  <a:lnTo>
                    <a:pt x="477268" y="55660"/>
                  </a:lnTo>
                  <a:lnTo>
                    <a:pt x="513384" y="85614"/>
                  </a:lnTo>
                  <a:lnTo>
                    <a:pt x="544201" y="120717"/>
                  </a:lnTo>
                  <a:lnTo>
                    <a:pt x="568753" y="159723"/>
                  </a:lnTo>
                  <a:lnTo>
                    <a:pt x="586704" y="201847"/>
                  </a:lnTo>
                  <a:lnTo>
                    <a:pt x="597720" y="246302"/>
                  </a:lnTo>
                  <a:lnTo>
                    <a:pt x="601466" y="292305"/>
                  </a:lnTo>
                  <a:lnTo>
                    <a:pt x="597530" y="339718"/>
                  </a:lnTo>
                  <a:lnTo>
                    <a:pt x="586135" y="384696"/>
                  </a:lnTo>
                  <a:lnTo>
                    <a:pt x="567899" y="426636"/>
                  </a:lnTo>
                  <a:lnTo>
                    <a:pt x="543442" y="464937"/>
                  </a:lnTo>
                  <a:lnTo>
                    <a:pt x="513384" y="498996"/>
                  </a:lnTo>
                  <a:lnTo>
                    <a:pt x="478342" y="528212"/>
                  </a:lnTo>
                  <a:lnTo>
                    <a:pt x="438937" y="551984"/>
                  </a:lnTo>
                  <a:lnTo>
                    <a:pt x="395788" y="569709"/>
                  </a:lnTo>
                  <a:lnTo>
                    <a:pt x="349514" y="580785"/>
                  </a:lnTo>
                  <a:lnTo>
                    <a:pt x="300733" y="584610"/>
                  </a:lnTo>
                  <a:close/>
                </a:path>
              </a:pathLst>
            </a:custGeom>
            <a:solidFill>
              <a:srgbClr val="FFFFFF"/>
            </a:solidFill>
          </p:spPr>
          <p:txBody>
            <a:bodyPr wrap="square" lIns="0" tIns="0" rIns="0" bIns="0" rtlCol="0"/>
            <a:lstStyle/>
            <a:p>
              <a:endParaRPr dirty="0"/>
            </a:p>
          </p:txBody>
        </p:sp>
        <p:sp>
          <p:nvSpPr>
            <p:cNvPr id="18" name="object 18"/>
            <p:cNvSpPr/>
            <p:nvPr/>
          </p:nvSpPr>
          <p:spPr>
            <a:xfrm>
              <a:off x="762774" y="2413685"/>
              <a:ext cx="601980" cy="584835"/>
            </a:xfrm>
            <a:custGeom>
              <a:avLst/>
              <a:gdLst/>
              <a:ahLst/>
              <a:cxnLst/>
              <a:rect l="l" t="t" r="r" b="b"/>
              <a:pathLst>
                <a:path w="601980" h="584835">
                  <a:moveTo>
                    <a:pt x="0" y="292305"/>
                  </a:moveTo>
                  <a:lnTo>
                    <a:pt x="3936" y="244892"/>
                  </a:lnTo>
                  <a:lnTo>
                    <a:pt x="15331" y="199914"/>
                  </a:lnTo>
                  <a:lnTo>
                    <a:pt x="33567" y="157974"/>
                  </a:lnTo>
                  <a:lnTo>
                    <a:pt x="58024" y="119673"/>
                  </a:lnTo>
                  <a:lnTo>
                    <a:pt x="88082" y="85614"/>
                  </a:lnTo>
                  <a:lnTo>
                    <a:pt x="123124" y="56398"/>
                  </a:lnTo>
                  <a:lnTo>
                    <a:pt x="162529" y="32626"/>
                  </a:lnTo>
                  <a:lnTo>
                    <a:pt x="205678" y="14901"/>
                  </a:lnTo>
                  <a:lnTo>
                    <a:pt x="251952" y="3825"/>
                  </a:lnTo>
                  <a:lnTo>
                    <a:pt x="300733" y="0"/>
                  </a:lnTo>
                  <a:lnTo>
                    <a:pt x="348062" y="3641"/>
                  </a:lnTo>
                  <a:lnTo>
                    <a:pt x="393799" y="14348"/>
                  </a:lnTo>
                  <a:lnTo>
                    <a:pt x="437137" y="31796"/>
                  </a:lnTo>
                  <a:lnTo>
                    <a:pt x="477268" y="55660"/>
                  </a:lnTo>
                  <a:lnTo>
                    <a:pt x="513384" y="85614"/>
                  </a:lnTo>
                  <a:lnTo>
                    <a:pt x="544201" y="120718"/>
                  </a:lnTo>
                  <a:lnTo>
                    <a:pt x="568753" y="159723"/>
                  </a:lnTo>
                  <a:lnTo>
                    <a:pt x="586704" y="201847"/>
                  </a:lnTo>
                  <a:lnTo>
                    <a:pt x="597720" y="246302"/>
                  </a:lnTo>
                  <a:lnTo>
                    <a:pt x="601466" y="292305"/>
                  </a:lnTo>
                  <a:lnTo>
                    <a:pt x="597530" y="339718"/>
                  </a:lnTo>
                  <a:lnTo>
                    <a:pt x="586135" y="384696"/>
                  </a:lnTo>
                  <a:lnTo>
                    <a:pt x="567899" y="426636"/>
                  </a:lnTo>
                  <a:lnTo>
                    <a:pt x="543442" y="464937"/>
                  </a:lnTo>
                  <a:lnTo>
                    <a:pt x="513384" y="498996"/>
                  </a:lnTo>
                  <a:lnTo>
                    <a:pt x="478342" y="528212"/>
                  </a:lnTo>
                  <a:lnTo>
                    <a:pt x="438937" y="551984"/>
                  </a:lnTo>
                  <a:lnTo>
                    <a:pt x="395788" y="569709"/>
                  </a:lnTo>
                  <a:lnTo>
                    <a:pt x="349514" y="580785"/>
                  </a:lnTo>
                  <a:lnTo>
                    <a:pt x="300733" y="584610"/>
                  </a:lnTo>
                  <a:lnTo>
                    <a:pt x="251952" y="580785"/>
                  </a:lnTo>
                  <a:lnTo>
                    <a:pt x="205678" y="569709"/>
                  </a:lnTo>
                  <a:lnTo>
                    <a:pt x="162529" y="551984"/>
                  </a:lnTo>
                  <a:lnTo>
                    <a:pt x="123124" y="528212"/>
                  </a:lnTo>
                  <a:lnTo>
                    <a:pt x="88082" y="498996"/>
                  </a:lnTo>
                  <a:lnTo>
                    <a:pt x="58024" y="464937"/>
                  </a:lnTo>
                  <a:lnTo>
                    <a:pt x="33567" y="426636"/>
                  </a:lnTo>
                  <a:lnTo>
                    <a:pt x="15331" y="384696"/>
                  </a:lnTo>
                  <a:lnTo>
                    <a:pt x="3936" y="339718"/>
                  </a:lnTo>
                  <a:lnTo>
                    <a:pt x="0" y="292305"/>
                  </a:lnTo>
                  <a:close/>
                </a:path>
              </a:pathLst>
            </a:custGeom>
            <a:ln w="12699">
              <a:solidFill>
                <a:srgbClr val="4490B8"/>
              </a:solidFill>
            </a:ln>
          </p:spPr>
          <p:txBody>
            <a:bodyPr wrap="square" lIns="0" tIns="0" rIns="0" bIns="0" rtlCol="0"/>
            <a:lstStyle/>
            <a:p>
              <a:endParaRPr dirty="0"/>
            </a:p>
          </p:txBody>
        </p:sp>
        <p:pic>
          <p:nvPicPr>
            <p:cNvPr id="19" name="object 19"/>
            <p:cNvPicPr/>
            <p:nvPr/>
          </p:nvPicPr>
          <p:blipFill>
            <a:blip r:embed="rId9" cstate="print"/>
            <a:stretch>
              <a:fillRect/>
            </a:stretch>
          </p:blipFill>
          <p:spPr>
            <a:xfrm>
              <a:off x="1387179" y="3117657"/>
              <a:ext cx="6225501" cy="521834"/>
            </a:xfrm>
            <a:prstGeom prst="rect">
              <a:avLst/>
            </a:prstGeom>
          </p:spPr>
        </p:pic>
        <p:pic>
          <p:nvPicPr>
            <p:cNvPr id="20" name="object 20"/>
            <p:cNvPicPr/>
            <p:nvPr/>
          </p:nvPicPr>
          <p:blipFill>
            <a:blip r:embed="rId10" cstate="print"/>
            <a:stretch>
              <a:fillRect/>
            </a:stretch>
          </p:blipFill>
          <p:spPr>
            <a:xfrm>
              <a:off x="1425278" y="3130356"/>
              <a:ext cx="6149300" cy="445633"/>
            </a:xfrm>
            <a:prstGeom prst="rect">
              <a:avLst/>
            </a:prstGeom>
          </p:spPr>
        </p:pic>
        <p:pic>
          <p:nvPicPr>
            <p:cNvPr id="21" name="object 21"/>
            <p:cNvPicPr/>
            <p:nvPr/>
          </p:nvPicPr>
          <p:blipFill>
            <a:blip r:embed="rId11" cstate="print"/>
            <a:stretch>
              <a:fillRect/>
            </a:stretch>
          </p:blipFill>
          <p:spPr>
            <a:xfrm>
              <a:off x="1368129" y="3092257"/>
              <a:ext cx="6263601" cy="559934"/>
            </a:xfrm>
            <a:prstGeom prst="rect">
              <a:avLst/>
            </a:prstGeom>
          </p:spPr>
        </p:pic>
      </p:grpSp>
      <p:sp>
        <p:nvSpPr>
          <p:cNvPr id="22" name="object 22"/>
          <p:cNvSpPr txBox="1"/>
          <p:nvPr/>
        </p:nvSpPr>
        <p:spPr>
          <a:xfrm>
            <a:off x="1765004" y="3168770"/>
            <a:ext cx="1534795" cy="330200"/>
          </a:xfrm>
          <a:prstGeom prst="rect">
            <a:avLst/>
          </a:prstGeom>
        </p:spPr>
        <p:txBody>
          <a:bodyPr vert="horz" wrap="square" lIns="0" tIns="12700" rIns="0" bIns="0" rtlCol="0">
            <a:spAutoFit/>
          </a:bodyPr>
          <a:lstStyle/>
          <a:p>
            <a:pPr marL="12700">
              <a:lnSpc>
                <a:spcPct val="100000"/>
              </a:lnSpc>
              <a:spcBef>
                <a:spcPts val="100"/>
              </a:spcBef>
            </a:pPr>
            <a:r>
              <a:rPr sz="2000" spc="80" dirty="0">
                <a:solidFill>
                  <a:srgbClr val="FFFFFF"/>
                </a:solidFill>
                <a:latin typeface="Calibri"/>
                <a:cs typeface="Calibri"/>
              </a:rPr>
              <a:t>MOTIVATION</a:t>
            </a:r>
            <a:endParaRPr sz="2000" dirty="0">
              <a:latin typeface="Calibri"/>
              <a:cs typeface="Calibri"/>
            </a:endParaRPr>
          </a:p>
        </p:txBody>
      </p:sp>
      <p:grpSp>
        <p:nvGrpSpPr>
          <p:cNvPr id="23" name="object 23"/>
          <p:cNvGrpSpPr/>
          <p:nvPr/>
        </p:nvGrpSpPr>
        <p:grpSpPr>
          <a:xfrm>
            <a:off x="1083258" y="3030202"/>
            <a:ext cx="6548755" cy="1290320"/>
            <a:chOff x="1083258" y="3030202"/>
            <a:chExt cx="6548755" cy="1290320"/>
          </a:xfrm>
        </p:grpSpPr>
        <p:pic>
          <p:nvPicPr>
            <p:cNvPr id="24" name="object 24"/>
            <p:cNvPicPr/>
            <p:nvPr/>
          </p:nvPicPr>
          <p:blipFill>
            <a:blip r:embed="rId12" cstate="print"/>
            <a:stretch>
              <a:fillRect/>
            </a:stretch>
          </p:blipFill>
          <p:spPr>
            <a:xfrm>
              <a:off x="1083258" y="3030202"/>
              <a:ext cx="684043" cy="684043"/>
            </a:xfrm>
            <a:prstGeom prst="rect">
              <a:avLst/>
            </a:prstGeom>
          </p:spPr>
        </p:pic>
        <p:sp>
          <p:nvSpPr>
            <p:cNvPr id="25" name="object 25"/>
            <p:cNvSpPr/>
            <p:nvPr/>
          </p:nvSpPr>
          <p:spPr>
            <a:xfrm>
              <a:off x="1146757" y="3074651"/>
              <a:ext cx="557530" cy="557530"/>
            </a:xfrm>
            <a:custGeom>
              <a:avLst/>
              <a:gdLst/>
              <a:ahLst/>
              <a:cxnLst/>
              <a:rect l="l" t="t" r="r" b="b"/>
              <a:pathLst>
                <a:path w="557530" h="557529">
                  <a:moveTo>
                    <a:pt x="278521" y="557042"/>
                  </a:move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lnTo>
                    <a:pt x="3645" y="233343"/>
                  </a:lnTo>
                  <a:lnTo>
                    <a:pt x="14199" y="190487"/>
                  </a:lnTo>
                  <a:lnTo>
                    <a:pt x="31088" y="150524"/>
                  </a:lnTo>
                  <a:lnTo>
                    <a:pt x="53738" y="114030"/>
                  </a:lnTo>
                  <a:lnTo>
                    <a:pt x="81577" y="81577"/>
                  </a:lnTo>
                  <a:lnTo>
                    <a:pt x="114030" y="53738"/>
                  </a:lnTo>
                  <a:lnTo>
                    <a:pt x="150524" y="31088"/>
                  </a:lnTo>
                  <a:lnTo>
                    <a:pt x="190487" y="14199"/>
                  </a:lnTo>
                  <a:lnTo>
                    <a:pt x="233343" y="3645"/>
                  </a:lnTo>
                  <a:lnTo>
                    <a:pt x="278521" y="0"/>
                  </a:lnTo>
                  <a:lnTo>
                    <a:pt x="333112" y="5401"/>
                  </a:lnTo>
                  <a:lnTo>
                    <a:pt x="385107" y="21201"/>
                  </a:lnTo>
                  <a:lnTo>
                    <a:pt x="433045" y="46794"/>
                  </a:lnTo>
                  <a:lnTo>
                    <a:pt x="475465" y="81577"/>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close/>
                </a:path>
              </a:pathLst>
            </a:custGeom>
            <a:solidFill>
              <a:srgbClr val="FFFFFF"/>
            </a:solidFill>
          </p:spPr>
          <p:txBody>
            <a:bodyPr wrap="square" lIns="0" tIns="0" rIns="0" bIns="0" rtlCol="0"/>
            <a:lstStyle/>
            <a:p>
              <a:endParaRPr dirty="0"/>
            </a:p>
          </p:txBody>
        </p:sp>
        <p:sp>
          <p:nvSpPr>
            <p:cNvPr id="26" name="object 26"/>
            <p:cNvSpPr/>
            <p:nvPr/>
          </p:nvSpPr>
          <p:spPr>
            <a:xfrm>
              <a:off x="1146757" y="3074651"/>
              <a:ext cx="557530" cy="557530"/>
            </a:xfrm>
            <a:custGeom>
              <a:avLst/>
              <a:gdLst/>
              <a:ahLst/>
              <a:cxnLst/>
              <a:rect l="l" t="t" r="r" b="b"/>
              <a:pathLst>
                <a:path w="557530" h="557529">
                  <a:moveTo>
                    <a:pt x="0" y="278521"/>
                  </a:moveTo>
                  <a:lnTo>
                    <a:pt x="3645" y="233343"/>
                  </a:lnTo>
                  <a:lnTo>
                    <a:pt x="14199" y="190487"/>
                  </a:lnTo>
                  <a:lnTo>
                    <a:pt x="31088" y="150524"/>
                  </a:lnTo>
                  <a:lnTo>
                    <a:pt x="53738" y="114030"/>
                  </a:lnTo>
                  <a:lnTo>
                    <a:pt x="81577" y="81577"/>
                  </a:lnTo>
                  <a:lnTo>
                    <a:pt x="114030" y="53738"/>
                  </a:lnTo>
                  <a:lnTo>
                    <a:pt x="150524" y="31088"/>
                  </a:lnTo>
                  <a:lnTo>
                    <a:pt x="190487" y="14199"/>
                  </a:lnTo>
                  <a:lnTo>
                    <a:pt x="233343" y="3645"/>
                  </a:lnTo>
                  <a:lnTo>
                    <a:pt x="278521" y="0"/>
                  </a:lnTo>
                  <a:lnTo>
                    <a:pt x="333112" y="5401"/>
                  </a:lnTo>
                  <a:lnTo>
                    <a:pt x="385107" y="21201"/>
                  </a:lnTo>
                  <a:lnTo>
                    <a:pt x="433045" y="46794"/>
                  </a:lnTo>
                  <a:lnTo>
                    <a:pt x="475465" y="81577"/>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close/>
                </a:path>
              </a:pathLst>
            </a:custGeom>
            <a:ln w="12699">
              <a:solidFill>
                <a:srgbClr val="4490B8"/>
              </a:solidFill>
            </a:ln>
          </p:spPr>
          <p:txBody>
            <a:bodyPr wrap="square" lIns="0" tIns="0" rIns="0" bIns="0" rtlCol="0"/>
            <a:lstStyle/>
            <a:p>
              <a:endParaRPr dirty="0"/>
            </a:p>
          </p:txBody>
        </p:sp>
        <p:pic>
          <p:nvPicPr>
            <p:cNvPr id="27" name="object 27"/>
            <p:cNvPicPr/>
            <p:nvPr/>
          </p:nvPicPr>
          <p:blipFill>
            <a:blip r:embed="rId13" cstate="print"/>
            <a:stretch>
              <a:fillRect/>
            </a:stretch>
          </p:blipFill>
          <p:spPr>
            <a:xfrm>
              <a:off x="1485188" y="3785895"/>
              <a:ext cx="6127492" cy="521834"/>
            </a:xfrm>
            <a:prstGeom prst="rect">
              <a:avLst/>
            </a:prstGeom>
          </p:spPr>
        </p:pic>
        <p:pic>
          <p:nvPicPr>
            <p:cNvPr id="28" name="object 28"/>
            <p:cNvPicPr/>
            <p:nvPr/>
          </p:nvPicPr>
          <p:blipFill>
            <a:blip r:embed="rId14" cstate="print"/>
            <a:stretch>
              <a:fillRect/>
            </a:stretch>
          </p:blipFill>
          <p:spPr>
            <a:xfrm>
              <a:off x="1523287" y="3798594"/>
              <a:ext cx="6051291" cy="445633"/>
            </a:xfrm>
            <a:prstGeom prst="rect">
              <a:avLst/>
            </a:prstGeom>
          </p:spPr>
        </p:pic>
        <p:pic>
          <p:nvPicPr>
            <p:cNvPr id="29" name="object 29"/>
            <p:cNvPicPr/>
            <p:nvPr/>
          </p:nvPicPr>
          <p:blipFill>
            <a:blip r:embed="rId15" cstate="print"/>
            <a:stretch>
              <a:fillRect/>
            </a:stretch>
          </p:blipFill>
          <p:spPr>
            <a:xfrm>
              <a:off x="1466138" y="3760495"/>
              <a:ext cx="6165592" cy="559934"/>
            </a:xfrm>
            <a:prstGeom prst="rect">
              <a:avLst/>
            </a:prstGeom>
          </p:spPr>
        </p:pic>
      </p:grpSp>
      <p:sp>
        <p:nvSpPr>
          <p:cNvPr id="30" name="object 30"/>
          <p:cNvSpPr txBox="1"/>
          <p:nvPr/>
        </p:nvSpPr>
        <p:spPr>
          <a:xfrm>
            <a:off x="1863013" y="3837007"/>
            <a:ext cx="2338070" cy="330200"/>
          </a:xfrm>
          <a:prstGeom prst="rect">
            <a:avLst/>
          </a:prstGeom>
        </p:spPr>
        <p:txBody>
          <a:bodyPr vert="horz" wrap="square" lIns="0" tIns="12700" rIns="0" bIns="0" rtlCol="0">
            <a:spAutoFit/>
          </a:bodyPr>
          <a:lstStyle/>
          <a:p>
            <a:pPr marL="12700">
              <a:lnSpc>
                <a:spcPct val="100000"/>
              </a:lnSpc>
              <a:spcBef>
                <a:spcPts val="100"/>
              </a:spcBef>
            </a:pPr>
            <a:r>
              <a:rPr sz="2000" spc="90" dirty="0">
                <a:solidFill>
                  <a:srgbClr val="FFFFFF"/>
                </a:solidFill>
                <a:latin typeface="Calibri"/>
                <a:cs typeface="Calibri"/>
              </a:rPr>
              <a:t>LITERATURE</a:t>
            </a:r>
            <a:r>
              <a:rPr sz="2000" spc="100" dirty="0">
                <a:solidFill>
                  <a:srgbClr val="FFFFFF"/>
                </a:solidFill>
                <a:latin typeface="Calibri"/>
                <a:cs typeface="Calibri"/>
              </a:rPr>
              <a:t> </a:t>
            </a:r>
            <a:r>
              <a:rPr sz="2000" spc="50" dirty="0">
                <a:solidFill>
                  <a:srgbClr val="FFFFFF"/>
                </a:solidFill>
                <a:latin typeface="Calibri"/>
                <a:cs typeface="Calibri"/>
              </a:rPr>
              <a:t>SURVEY</a:t>
            </a:r>
            <a:endParaRPr sz="2000" dirty="0">
              <a:latin typeface="Calibri"/>
              <a:cs typeface="Calibri"/>
            </a:endParaRPr>
          </a:p>
        </p:txBody>
      </p:sp>
      <p:grpSp>
        <p:nvGrpSpPr>
          <p:cNvPr id="31" name="object 31"/>
          <p:cNvGrpSpPr/>
          <p:nvPr/>
        </p:nvGrpSpPr>
        <p:grpSpPr>
          <a:xfrm>
            <a:off x="1181266" y="3698441"/>
            <a:ext cx="6450965" cy="1290320"/>
            <a:chOff x="1181266" y="3698441"/>
            <a:chExt cx="6450965" cy="1290320"/>
          </a:xfrm>
        </p:grpSpPr>
        <p:pic>
          <p:nvPicPr>
            <p:cNvPr id="32" name="object 32"/>
            <p:cNvPicPr/>
            <p:nvPr/>
          </p:nvPicPr>
          <p:blipFill>
            <a:blip r:embed="rId16" cstate="print"/>
            <a:stretch>
              <a:fillRect/>
            </a:stretch>
          </p:blipFill>
          <p:spPr>
            <a:xfrm>
              <a:off x="1181266" y="3698441"/>
              <a:ext cx="684043" cy="684043"/>
            </a:xfrm>
            <a:prstGeom prst="rect">
              <a:avLst/>
            </a:prstGeom>
          </p:spPr>
        </p:pic>
        <p:sp>
          <p:nvSpPr>
            <p:cNvPr id="33" name="object 33"/>
            <p:cNvSpPr/>
            <p:nvPr/>
          </p:nvSpPr>
          <p:spPr>
            <a:xfrm>
              <a:off x="1244766" y="3742891"/>
              <a:ext cx="557530" cy="557530"/>
            </a:xfrm>
            <a:custGeom>
              <a:avLst/>
              <a:gdLst/>
              <a:ahLst/>
              <a:cxnLst/>
              <a:rect l="l" t="t" r="r" b="b"/>
              <a:pathLst>
                <a:path w="557530" h="557529">
                  <a:moveTo>
                    <a:pt x="278521" y="557042"/>
                  </a:move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lnTo>
                    <a:pt x="3645" y="233343"/>
                  </a:lnTo>
                  <a:lnTo>
                    <a:pt x="14199" y="190487"/>
                  </a:lnTo>
                  <a:lnTo>
                    <a:pt x="31088" y="150524"/>
                  </a:lnTo>
                  <a:lnTo>
                    <a:pt x="53738" y="114030"/>
                  </a:lnTo>
                  <a:lnTo>
                    <a:pt x="81577" y="81576"/>
                  </a:lnTo>
                  <a:lnTo>
                    <a:pt x="114030" y="53738"/>
                  </a:lnTo>
                  <a:lnTo>
                    <a:pt x="150524" y="31088"/>
                  </a:lnTo>
                  <a:lnTo>
                    <a:pt x="190487" y="14199"/>
                  </a:lnTo>
                  <a:lnTo>
                    <a:pt x="233343" y="3645"/>
                  </a:lnTo>
                  <a:lnTo>
                    <a:pt x="278521" y="0"/>
                  </a:lnTo>
                  <a:lnTo>
                    <a:pt x="333112" y="5401"/>
                  </a:lnTo>
                  <a:lnTo>
                    <a:pt x="385107" y="21201"/>
                  </a:lnTo>
                  <a:lnTo>
                    <a:pt x="433045" y="46794"/>
                  </a:lnTo>
                  <a:lnTo>
                    <a:pt x="475466" y="81577"/>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close/>
                </a:path>
              </a:pathLst>
            </a:custGeom>
            <a:solidFill>
              <a:srgbClr val="FFFFFF"/>
            </a:solidFill>
          </p:spPr>
          <p:txBody>
            <a:bodyPr wrap="square" lIns="0" tIns="0" rIns="0" bIns="0" rtlCol="0"/>
            <a:lstStyle/>
            <a:p>
              <a:endParaRPr dirty="0"/>
            </a:p>
          </p:txBody>
        </p:sp>
        <p:sp>
          <p:nvSpPr>
            <p:cNvPr id="34" name="object 34"/>
            <p:cNvSpPr/>
            <p:nvPr/>
          </p:nvSpPr>
          <p:spPr>
            <a:xfrm>
              <a:off x="1244766" y="3742891"/>
              <a:ext cx="557530" cy="557530"/>
            </a:xfrm>
            <a:custGeom>
              <a:avLst/>
              <a:gdLst/>
              <a:ahLst/>
              <a:cxnLst/>
              <a:rect l="l" t="t" r="r" b="b"/>
              <a:pathLst>
                <a:path w="557530" h="557529">
                  <a:moveTo>
                    <a:pt x="0" y="278521"/>
                  </a:moveTo>
                  <a:lnTo>
                    <a:pt x="3645" y="233343"/>
                  </a:lnTo>
                  <a:lnTo>
                    <a:pt x="14199" y="190487"/>
                  </a:lnTo>
                  <a:lnTo>
                    <a:pt x="31088" y="150524"/>
                  </a:lnTo>
                  <a:lnTo>
                    <a:pt x="53738" y="114030"/>
                  </a:lnTo>
                  <a:lnTo>
                    <a:pt x="81577" y="81577"/>
                  </a:lnTo>
                  <a:lnTo>
                    <a:pt x="114030" y="53738"/>
                  </a:lnTo>
                  <a:lnTo>
                    <a:pt x="150524" y="31088"/>
                  </a:lnTo>
                  <a:lnTo>
                    <a:pt x="190487" y="14199"/>
                  </a:lnTo>
                  <a:lnTo>
                    <a:pt x="233343" y="3645"/>
                  </a:lnTo>
                  <a:lnTo>
                    <a:pt x="278521" y="0"/>
                  </a:lnTo>
                  <a:lnTo>
                    <a:pt x="333112" y="5401"/>
                  </a:lnTo>
                  <a:lnTo>
                    <a:pt x="385107" y="21201"/>
                  </a:lnTo>
                  <a:lnTo>
                    <a:pt x="433045" y="46794"/>
                  </a:lnTo>
                  <a:lnTo>
                    <a:pt x="475465" y="81576"/>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close/>
                </a:path>
              </a:pathLst>
            </a:custGeom>
            <a:ln w="12699">
              <a:solidFill>
                <a:srgbClr val="4490B8"/>
              </a:solidFill>
            </a:ln>
          </p:spPr>
          <p:txBody>
            <a:bodyPr wrap="square" lIns="0" tIns="0" rIns="0" bIns="0" rtlCol="0"/>
            <a:lstStyle/>
            <a:p>
              <a:endParaRPr dirty="0"/>
            </a:p>
          </p:txBody>
        </p:sp>
        <p:pic>
          <p:nvPicPr>
            <p:cNvPr id="35" name="object 35"/>
            <p:cNvPicPr/>
            <p:nvPr/>
          </p:nvPicPr>
          <p:blipFill>
            <a:blip r:embed="rId9" cstate="print"/>
            <a:stretch>
              <a:fillRect/>
            </a:stretch>
          </p:blipFill>
          <p:spPr>
            <a:xfrm>
              <a:off x="1387179" y="4454133"/>
              <a:ext cx="6225501" cy="521834"/>
            </a:xfrm>
            <a:prstGeom prst="rect">
              <a:avLst/>
            </a:prstGeom>
          </p:spPr>
        </p:pic>
        <p:pic>
          <p:nvPicPr>
            <p:cNvPr id="36" name="object 36"/>
            <p:cNvPicPr/>
            <p:nvPr/>
          </p:nvPicPr>
          <p:blipFill>
            <a:blip r:embed="rId17" cstate="print"/>
            <a:stretch>
              <a:fillRect/>
            </a:stretch>
          </p:blipFill>
          <p:spPr>
            <a:xfrm>
              <a:off x="1425279" y="4466832"/>
              <a:ext cx="6149300" cy="445634"/>
            </a:xfrm>
            <a:prstGeom prst="rect">
              <a:avLst/>
            </a:prstGeom>
          </p:spPr>
        </p:pic>
        <p:pic>
          <p:nvPicPr>
            <p:cNvPr id="37" name="object 37"/>
            <p:cNvPicPr/>
            <p:nvPr/>
          </p:nvPicPr>
          <p:blipFill>
            <a:blip r:embed="rId18" cstate="print"/>
            <a:stretch>
              <a:fillRect/>
            </a:stretch>
          </p:blipFill>
          <p:spPr>
            <a:xfrm>
              <a:off x="1368129" y="4428733"/>
              <a:ext cx="6263601" cy="559934"/>
            </a:xfrm>
            <a:prstGeom prst="rect">
              <a:avLst/>
            </a:prstGeom>
          </p:spPr>
        </p:pic>
      </p:grpSp>
      <p:sp>
        <p:nvSpPr>
          <p:cNvPr id="38" name="object 38"/>
          <p:cNvSpPr txBox="1"/>
          <p:nvPr/>
        </p:nvSpPr>
        <p:spPr>
          <a:xfrm>
            <a:off x="1765004" y="4488075"/>
            <a:ext cx="1970405" cy="360680"/>
          </a:xfrm>
          <a:prstGeom prst="rect">
            <a:avLst/>
          </a:prstGeom>
        </p:spPr>
        <p:txBody>
          <a:bodyPr vert="horz" wrap="square" lIns="0" tIns="12700" rIns="0" bIns="0" rtlCol="0">
            <a:spAutoFit/>
          </a:bodyPr>
          <a:lstStyle/>
          <a:p>
            <a:pPr marL="12700">
              <a:lnSpc>
                <a:spcPct val="100000"/>
              </a:lnSpc>
              <a:spcBef>
                <a:spcPts val="100"/>
              </a:spcBef>
            </a:pPr>
            <a:r>
              <a:rPr sz="2200" spc="135" dirty="0">
                <a:solidFill>
                  <a:srgbClr val="FFFFFF"/>
                </a:solidFill>
                <a:latin typeface="Calibri"/>
                <a:cs typeface="Calibri"/>
              </a:rPr>
              <a:t>RESEARCH </a:t>
            </a:r>
            <a:r>
              <a:rPr sz="2200" spc="100" dirty="0">
                <a:solidFill>
                  <a:srgbClr val="FFFFFF"/>
                </a:solidFill>
                <a:latin typeface="Calibri"/>
                <a:cs typeface="Calibri"/>
              </a:rPr>
              <a:t>GAP</a:t>
            </a:r>
            <a:endParaRPr sz="2200" dirty="0">
              <a:latin typeface="Calibri"/>
              <a:cs typeface="Calibri"/>
            </a:endParaRPr>
          </a:p>
        </p:txBody>
      </p:sp>
      <p:grpSp>
        <p:nvGrpSpPr>
          <p:cNvPr id="39" name="object 39"/>
          <p:cNvGrpSpPr/>
          <p:nvPr/>
        </p:nvGrpSpPr>
        <p:grpSpPr>
          <a:xfrm>
            <a:off x="1048800" y="4366679"/>
            <a:ext cx="6583045" cy="1290320"/>
            <a:chOff x="1048800" y="4366679"/>
            <a:chExt cx="6583045" cy="1290320"/>
          </a:xfrm>
        </p:grpSpPr>
        <p:pic>
          <p:nvPicPr>
            <p:cNvPr id="40" name="object 40"/>
            <p:cNvPicPr/>
            <p:nvPr/>
          </p:nvPicPr>
          <p:blipFill>
            <a:blip r:embed="rId19" cstate="print"/>
            <a:stretch>
              <a:fillRect/>
            </a:stretch>
          </p:blipFill>
          <p:spPr>
            <a:xfrm>
              <a:off x="1083258" y="4366679"/>
              <a:ext cx="684100" cy="684100"/>
            </a:xfrm>
            <a:prstGeom prst="rect">
              <a:avLst/>
            </a:prstGeom>
          </p:spPr>
        </p:pic>
        <p:sp>
          <p:nvSpPr>
            <p:cNvPr id="41" name="object 41"/>
            <p:cNvSpPr/>
            <p:nvPr/>
          </p:nvSpPr>
          <p:spPr>
            <a:xfrm>
              <a:off x="1146757" y="4411129"/>
              <a:ext cx="557530" cy="557530"/>
            </a:xfrm>
            <a:custGeom>
              <a:avLst/>
              <a:gdLst/>
              <a:ahLst/>
              <a:cxnLst/>
              <a:rect l="l" t="t" r="r" b="b"/>
              <a:pathLst>
                <a:path w="557530" h="557529">
                  <a:moveTo>
                    <a:pt x="278549" y="557099"/>
                  </a:moveTo>
                  <a:lnTo>
                    <a:pt x="233367" y="553454"/>
                  </a:lnTo>
                  <a:lnTo>
                    <a:pt x="190506" y="542899"/>
                  </a:lnTo>
                  <a:lnTo>
                    <a:pt x="150540" y="526008"/>
                  </a:lnTo>
                  <a:lnTo>
                    <a:pt x="114041" y="503356"/>
                  </a:lnTo>
                  <a:lnTo>
                    <a:pt x="81585" y="475514"/>
                  </a:lnTo>
                  <a:lnTo>
                    <a:pt x="53743" y="443058"/>
                  </a:lnTo>
                  <a:lnTo>
                    <a:pt x="31091" y="406559"/>
                  </a:lnTo>
                  <a:lnTo>
                    <a:pt x="14200" y="366593"/>
                  </a:lnTo>
                  <a:lnTo>
                    <a:pt x="3645" y="323732"/>
                  </a:lnTo>
                  <a:lnTo>
                    <a:pt x="0" y="278549"/>
                  </a:lnTo>
                  <a:lnTo>
                    <a:pt x="3645" y="233367"/>
                  </a:lnTo>
                  <a:lnTo>
                    <a:pt x="14200" y="190506"/>
                  </a:lnTo>
                  <a:lnTo>
                    <a:pt x="31091" y="150540"/>
                  </a:lnTo>
                  <a:lnTo>
                    <a:pt x="53743" y="114042"/>
                  </a:lnTo>
                  <a:lnTo>
                    <a:pt x="81585" y="81585"/>
                  </a:lnTo>
                  <a:lnTo>
                    <a:pt x="114041" y="53744"/>
                  </a:lnTo>
                  <a:lnTo>
                    <a:pt x="150540" y="31091"/>
                  </a:lnTo>
                  <a:lnTo>
                    <a:pt x="190506" y="14200"/>
                  </a:lnTo>
                  <a:lnTo>
                    <a:pt x="233367" y="3645"/>
                  </a:lnTo>
                  <a:lnTo>
                    <a:pt x="278549" y="0"/>
                  </a:lnTo>
                  <a:lnTo>
                    <a:pt x="333146" y="5401"/>
                  </a:lnTo>
                  <a:lnTo>
                    <a:pt x="385146" y="21203"/>
                  </a:lnTo>
                  <a:lnTo>
                    <a:pt x="433089" y="46799"/>
                  </a:lnTo>
                  <a:lnTo>
                    <a:pt x="475514" y="81585"/>
                  </a:lnTo>
                  <a:lnTo>
                    <a:pt x="510300" y="124010"/>
                  </a:lnTo>
                  <a:lnTo>
                    <a:pt x="535896" y="171953"/>
                  </a:lnTo>
                  <a:lnTo>
                    <a:pt x="551698" y="223953"/>
                  </a:lnTo>
                  <a:lnTo>
                    <a:pt x="557099" y="278549"/>
                  </a:lnTo>
                  <a:lnTo>
                    <a:pt x="553454" y="323732"/>
                  </a:lnTo>
                  <a:lnTo>
                    <a:pt x="542899" y="366593"/>
                  </a:lnTo>
                  <a:lnTo>
                    <a:pt x="526008" y="406559"/>
                  </a:lnTo>
                  <a:lnTo>
                    <a:pt x="503355" y="443058"/>
                  </a:lnTo>
                  <a:lnTo>
                    <a:pt x="475514" y="475514"/>
                  </a:lnTo>
                  <a:lnTo>
                    <a:pt x="443057" y="503356"/>
                  </a:lnTo>
                  <a:lnTo>
                    <a:pt x="406559" y="526008"/>
                  </a:lnTo>
                  <a:lnTo>
                    <a:pt x="366593" y="542899"/>
                  </a:lnTo>
                  <a:lnTo>
                    <a:pt x="323732" y="553454"/>
                  </a:lnTo>
                  <a:lnTo>
                    <a:pt x="278549" y="557099"/>
                  </a:lnTo>
                  <a:close/>
                </a:path>
              </a:pathLst>
            </a:custGeom>
            <a:solidFill>
              <a:srgbClr val="FFFFFF"/>
            </a:solidFill>
          </p:spPr>
          <p:txBody>
            <a:bodyPr wrap="square" lIns="0" tIns="0" rIns="0" bIns="0" rtlCol="0"/>
            <a:lstStyle/>
            <a:p>
              <a:endParaRPr dirty="0"/>
            </a:p>
          </p:txBody>
        </p:sp>
        <p:sp>
          <p:nvSpPr>
            <p:cNvPr id="42" name="object 42"/>
            <p:cNvSpPr/>
            <p:nvPr/>
          </p:nvSpPr>
          <p:spPr>
            <a:xfrm>
              <a:off x="1146757" y="4411129"/>
              <a:ext cx="557530" cy="557530"/>
            </a:xfrm>
            <a:custGeom>
              <a:avLst/>
              <a:gdLst/>
              <a:ahLst/>
              <a:cxnLst/>
              <a:rect l="l" t="t" r="r" b="b"/>
              <a:pathLst>
                <a:path w="557530" h="557529">
                  <a:moveTo>
                    <a:pt x="0" y="278549"/>
                  </a:moveTo>
                  <a:lnTo>
                    <a:pt x="3645" y="233367"/>
                  </a:lnTo>
                  <a:lnTo>
                    <a:pt x="14200" y="190506"/>
                  </a:lnTo>
                  <a:lnTo>
                    <a:pt x="31091" y="150540"/>
                  </a:lnTo>
                  <a:lnTo>
                    <a:pt x="53743" y="114042"/>
                  </a:lnTo>
                  <a:lnTo>
                    <a:pt x="81585" y="81585"/>
                  </a:lnTo>
                  <a:lnTo>
                    <a:pt x="114041" y="53744"/>
                  </a:lnTo>
                  <a:lnTo>
                    <a:pt x="150540" y="31091"/>
                  </a:lnTo>
                  <a:lnTo>
                    <a:pt x="190506" y="14200"/>
                  </a:lnTo>
                  <a:lnTo>
                    <a:pt x="233367" y="3645"/>
                  </a:lnTo>
                  <a:lnTo>
                    <a:pt x="278549" y="0"/>
                  </a:lnTo>
                  <a:lnTo>
                    <a:pt x="333146" y="5401"/>
                  </a:lnTo>
                  <a:lnTo>
                    <a:pt x="385146" y="21203"/>
                  </a:lnTo>
                  <a:lnTo>
                    <a:pt x="433089" y="46799"/>
                  </a:lnTo>
                  <a:lnTo>
                    <a:pt x="475514" y="81585"/>
                  </a:lnTo>
                  <a:lnTo>
                    <a:pt x="510300" y="124010"/>
                  </a:lnTo>
                  <a:lnTo>
                    <a:pt x="535896" y="171953"/>
                  </a:lnTo>
                  <a:lnTo>
                    <a:pt x="551698" y="223953"/>
                  </a:lnTo>
                  <a:lnTo>
                    <a:pt x="557099" y="278549"/>
                  </a:lnTo>
                  <a:lnTo>
                    <a:pt x="553454" y="323732"/>
                  </a:lnTo>
                  <a:lnTo>
                    <a:pt x="542899" y="366593"/>
                  </a:lnTo>
                  <a:lnTo>
                    <a:pt x="526008" y="406559"/>
                  </a:lnTo>
                  <a:lnTo>
                    <a:pt x="503355" y="443058"/>
                  </a:lnTo>
                  <a:lnTo>
                    <a:pt x="475514" y="475514"/>
                  </a:lnTo>
                  <a:lnTo>
                    <a:pt x="443057" y="503356"/>
                  </a:lnTo>
                  <a:lnTo>
                    <a:pt x="406559" y="526008"/>
                  </a:lnTo>
                  <a:lnTo>
                    <a:pt x="366593" y="542899"/>
                  </a:lnTo>
                  <a:lnTo>
                    <a:pt x="323732" y="553454"/>
                  </a:lnTo>
                  <a:lnTo>
                    <a:pt x="278549" y="557099"/>
                  </a:lnTo>
                  <a:lnTo>
                    <a:pt x="233367" y="553454"/>
                  </a:lnTo>
                  <a:lnTo>
                    <a:pt x="190506" y="542899"/>
                  </a:lnTo>
                  <a:lnTo>
                    <a:pt x="150540" y="526008"/>
                  </a:lnTo>
                  <a:lnTo>
                    <a:pt x="114041" y="503356"/>
                  </a:lnTo>
                  <a:lnTo>
                    <a:pt x="81585" y="475514"/>
                  </a:lnTo>
                  <a:lnTo>
                    <a:pt x="53743" y="443058"/>
                  </a:lnTo>
                  <a:lnTo>
                    <a:pt x="31091" y="406559"/>
                  </a:lnTo>
                  <a:lnTo>
                    <a:pt x="14200" y="366593"/>
                  </a:lnTo>
                  <a:lnTo>
                    <a:pt x="3645" y="323732"/>
                  </a:lnTo>
                  <a:lnTo>
                    <a:pt x="0" y="278549"/>
                  </a:lnTo>
                  <a:close/>
                </a:path>
              </a:pathLst>
            </a:custGeom>
            <a:ln w="12699">
              <a:solidFill>
                <a:srgbClr val="4490B8"/>
              </a:solidFill>
            </a:ln>
          </p:spPr>
          <p:txBody>
            <a:bodyPr wrap="square" lIns="0" tIns="0" rIns="0" bIns="0" rtlCol="0"/>
            <a:lstStyle/>
            <a:p>
              <a:endParaRPr dirty="0"/>
            </a:p>
          </p:txBody>
        </p:sp>
        <p:pic>
          <p:nvPicPr>
            <p:cNvPr id="43" name="object 43"/>
            <p:cNvPicPr/>
            <p:nvPr/>
          </p:nvPicPr>
          <p:blipFill>
            <a:blip r:embed="rId5" cstate="print"/>
            <a:stretch>
              <a:fillRect/>
            </a:stretch>
          </p:blipFill>
          <p:spPr>
            <a:xfrm>
              <a:off x="1067850" y="5122371"/>
              <a:ext cx="6544829" cy="521834"/>
            </a:xfrm>
            <a:prstGeom prst="rect">
              <a:avLst/>
            </a:prstGeom>
          </p:spPr>
        </p:pic>
        <p:pic>
          <p:nvPicPr>
            <p:cNvPr id="44" name="object 44"/>
            <p:cNvPicPr/>
            <p:nvPr/>
          </p:nvPicPr>
          <p:blipFill>
            <a:blip r:embed="rId20" cstate="print"/>
            <a:stretch>
              <a:fillRect/>
            </a:stretch>
          </p:blipFill>
          <p:spPr>
            <a:xfrm>
              <a:off x="1105949" y="5135072"/>
              <a:ext cx="6468628" cy="445633"/>
            </a:xfrm>
            <a:prstGeom prst="rect">
              <a:avLst/>
            </a:prstGeom>
          </p:spPr>
        </p:pic>
        <p:pic>
          <p:nvPicPr>
            <p:cNvPr id="45" name="object 45"/>
            <p:cNvPicPr/>
            <p:nvPr/>
          </p:nvPicPr>
          <p:blipFill>
            <a:blip r:embed="rId21" cstate="print"/>
            <a:stretch>
              <a:fillRect/>
            </a:stretch>
          </p:blipFill>
          <p:spPr>
            <a:xfrm>
              <a:off x="1048800" y="5096971"/>
              <a:ext cx="6582929" cy="559934"/>
            </a:xfrm>
            <a:prstGeom prst="rect">
              <a:avLst/>
            </a:prstGeom>
          </p:spPr>
        </p:pic>
      </p:grpSp>
      <p:sp>
        <p:nvSpPr>
          <p:cNvPr id="46" name="object 46"/>
          <p:cNvSpPr txBox="1"/>
          <p:nvPr/>
        </p:nvSpPr>
        <p:spPr>
          <a:xfrm>
            <a:off x="1445675" y="5173485"/>
            <a:ext cx="3096260" cy="330200"/>
          </a:xfrm>
          <a:prstGeom prst="rect">
            <a:avLst/>
          </a:prstGeom>
        </p:spPr>
        <p:txBody>
          <a:bodyPr vert="horz" wrap="square" lIns="0" tIns="12700" rIns="0" bIns="0" rtlCol="0">
            <a:spAutoFit/>
          </a:bodyPr>
          <a:lstStyle/>
          <a:p>
            <a:pPr marL="12700">
              <a:lnSpc>
                <a:spcPct val="100000"/>
              </a:lnSpc>
              <a:spcBef>
                <a:spcPts val="100"/>
              </a:spcBef>
            </a:pPr>
            <a:r>
              <a:rPr sz="2000" spc="100" dirty="0">
                <a:solidFill>
                  <a:srgbClr val="FFFFFF"/>
                </a:solidFill>
                <a:latin typeface="Calibri"/>
                <a:cs typeface="Calibri"/>
              </a:rPr>
              <a:t>PROPOSED</a:t>
            </a:r>
            <a:r>
              <a:rPr sz="2000" spc="65" dirty="0">
                <a:solidFill>
                  <a:srgbClr val="FFFFFF"/>
                </a:solidFill>
                <a:latin typeface="Calibri"/>
                <a:cs typeface="Calibri"/>
              </a:rPr>
              <a:t> </a:t>
            </a:r>
            <a:r>
              <a:rPr sz="2000" spc="145" dirty="0">
                <a:solidFill>
                  <a:srgbClr val="FFFFFF"/>
                </a:solidFill>
                <a:latin typeface="Calibri"/>
                <a:cs typeface="Calibri"/>
              </a:rPr>
              <a:t>METHOD</a:t>
            </a:r>
            <a:r>
              <a:rPr sz="2000" spc="70" dirty="0">
                <a:solidFill>
                  <a:srgbClr val="FFFFFF"/>
                </a:solidFill>
                <a:latin typeface="Calibri"/>
                <a:cs typeface="Calibri"/>
              </a:rPr>
              <a:t> </a:t>
            </a:r>
            <a:r>
              <a:rPr sz="2000" dirty="0">
                <a:solidFill>
                  <a:srgbClr val="FFFFFF"/>
                </a:solidFill>
                <a:latin typeface="Calibri"/>
                <a:cs typeface="Calibri"/>
              </a:rPr>
              <a:t>&amp;</a:t>
            </a:r>
            <a:r>
              <a:rPr sz="2000" spc="70" dirty="0">
                <a:solidFill>
                  <a:srgbClr val="FFFFFF"/>
                </a:solidFill>
                <a:latin typeface="Calibri"/>
                <a:cs typeface="Calibri"/>
              </a:rPr>
              <a:t> </a:t>
            </a:r>
            <a:r>
              <a:rPr sz="2000" spc="305" dirty="0">
                <a:solidFill>
                  <a:srgbClr val="FFFFFF"/>
                </a:solidFill>
                <a:latin typeface="Calibri"/>
                <a:cs typeface="Calibri"/>
              </a:rPr>
              <a:t>CO</a:t>
            </a:r>
            <a:endParaRPr sz="2000" dirty="0">
              <a:latin typeface="Calibri"/>
              <a:cs typeface="Calibri"/>
            </a:endParaRPr>
          </a:p>
        </p:txBody>
      </p:sp>
      <p:sp>
        <p:nvSpPr>
          <p:cNvPr id="47" name="object 47"/>
          <p:cNvSpPr txBox="1"/>
          <p:nvPr/>
        </p:nvSpPr>
        <p:spPr>
          <a:xfrm>
            <a:off x="4528921" y="5174403"/>
            <a:ext cx="1270000" cy="349885"/>
          </a:xfrm>
          <a:prstGeom prst="rect">
            <a:avLst/>
          </a:prstGeom>
        </p:spPr>
        <p:txBody>
          <a:bodyPr vert="horz" wrap="square" lIns="0" tIns="11430" rIns="0" bIns="0" rtlCol="0">
            <a:spAutoFit/>
          </a:bodyPr>
          <a:lstStyle/>
          <a:p>
            <a:pPr>
              <a:lnSpc>
                <a:spcPct val="100000"/>
              </a:lnSpc>
              <a:spcBef>
                <a:spcPts val="90"/>
              </a:spcBef>
            </a:pPr>
            <a:r>
              <a:rPr sz="2000" spc="165" dirty="0">
                <a:solidFill>
                  <a:srgbClr val="FFFFFF"/>
                </a:solidFill>
                <a:latin typeface="Calibri"/>
                <a:cs typeface="Calibri"/>
              </a:rPr>
              <a:t>NCLUSION</a:t>
            </a:r>
            <a:endParaRPr sz="2000" dirty="0">
              <a:latin typeface="Calibri"/>
              <a:cs typeface="Calibri"/>
            </a:endParaRPr>
          </a:p>
        </p:txBody>
      </p:sp>
      <p:grpSp>
        <p:nvGrpSpPr>
          <p:cNvPr id="48" name="object 48"/>
          <p:cNvGrpSpPr/>
          <p:nvPr/>
        </p:nvGrpSpPr>
        <p:grpSpPr>
          <a:xfrm>
            <a:off x="763929" y="5034917"/>
            <a:ext cx="684043" cy="684043"/>
            <a:chOff x="763929" y="5034917"/>
            <a:chExt cx="684043" cy="684043"/>
          </a:xfrm>
        </p:grpSpPr>
        <p:pic>
          <p:nvPicPr>
            <p:cNvPr id="49" name="object 49"/>
            <p:cNvPicPr/>
            <p:nvPr/>
          </p:nvPicPr>
          <p:blipFill>
            <a:blip r:embed="rId16" cstate="print"/>
            <a:stretch>
              <a:fillRect/>
            </a:stretch>
          </p:blipFill>
          <p:spPr>
            <a:xfrm>
              <a:off x="763929" y="5034917"/>
              <a:ext cx="684043" cy="684043"/>
            </a:xfrm>
            <a:prstGeom prst="rect">
              <a:avLst/>
            </a:prstGeom>
          </p:spPr>
        </p:pic>
        <p:sp>
          <p:nvSpPr>
            <p:cNvPr id="50" name="object 50"/>
            <p:cNvSpPr/>
            <p:nvPr/>
          </p:nvSpPr>
          <p:spPr>
            <a:xfrm>
              <a:off x="827428" y="5079367"/>
              <a:ext cx="557530" cy="557530"/>
            </a:xfrm>
            <a:custGeom>
              <a:avLst/>
              <a:gdLst/>
              <a:ahLst/>
              <a:cxnLst/>
              <a:rect l="l" t="t" r="r" b="b"/>
              <a:pathLst>
                <a:path w="557530" h="557529">
                  <a:moveTo>
                    <a:pt x="278521" y="557042"/>
                  </a:move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lnTo>
                    <a:pt x="3645" y="233343"/>
                  </a:lnTo>
                  <a:lnTo>
                    <a:pt x="14199" y="190487"/>
                  </a:lnTo>
                  <a:lnTo>
                    <a:pt x="31088" y="150524"/>
                  </a:lnTo>
                  <a:lnTo>
                    <a:pt x="53738" y="114030"/>
                  </a:lnTo>
                  <a:lnTo>
                    <a:pt x="81577" y="81576"/>
                  </a:lnTo>
                  <a:lnTo>
                    <a:pt x="114030" y="53738"/>
                  </a:lnTo>
                  <a:lnTo>
                    <a:pt x="150524" y="31088"/>
                  </a:lnTo>
                  <a:lnTo>
                    <a:pt x="190487" y="14199"/>
                  </a:lnTo>
                  <a:lnTo>
                    <a:pt x="233343" y="3645"/>
                  </a:lnTo>
                  <a:lnTo>
                    <a:pt x="278521" y="0"/>
                  </a:lnTo>
                  <a:lnTo>
                    <a:pt x="333112" y="5401"/>
                  </a:lnTo>
                  <a:lnTo>
                    <a:pt x="385107" y="21201"/>
                  </a:lnTo>
                  <a:lnTo>
                    <a:pt x="433045" y="46794"/>
                  </a:lnTo>
                  <a:lnTo>
                    <a:pt x="475465" y="81576"/>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close/>
                </a:path>
              </a:pathLst>
            </a:custGeom>
            <a:solidFill>
              <a:srgbClr val="FFFFFF"/>
            </a:solidFill>
          </p:spPr>
          <p:txBody>
            <a:bodyPr wrap="square" lIns="0" tIns="0" rIns="0" bIns="0" rtlCol="0"/>
            <a:lstStyle/>
            <a:p>
              <a:endParaRPr dirty="0"/>
            </a:p>
          </p:txBody>
        </p:sp>
        <p:sp>
          <p:nvSpPr>
            <p:cNvPr id="51" name="object 51"/>
            <p:cNvSpPr/>
            <p:nvPr/>
          </p:nvSpPr>
          <p:spPr>
            <a:xfrm>
              <a:off x="827428" y="5079367"/>
              <a:ext cx="557530" cy="557530"/>
            </a:xfrm>
            <a:custGeom>
              <a:avLst/>
              <a:gdLst/>
              <a:ahLst/>
              <a:cxnLst/>
              <a:rect l="l" t="t" r="r" b="b"/>
              <a:pathLst>
                <a:path w="557530" h="557529">
                  <a:moveTo>
                    <a:pt x="0" y="278521"/>
                  </a:moveTo>
                  <a:lnTo>
                    <a:pt x="3645" y="233343"/>
                  </a:lnTo>
                  <a:lnTo>
                    <a:pt x="14199" y="190487"/>
                  </a:lnTo>
                  <a:lnTo>
                    <a:pt x="31088" y="150524"/>
                  </a:lnTo>
                  <a:lnTo>
                    <a:pt x="53738" y="114030"/>
                  </a:lnTo>
                  <a:lnTo>
                    <a:pt x="81577" y="81576"/>
                  </a:lnTo>
                  <a:lnTo>
                    <a:pt x="114030" y="53738"/>
                  </a:lnTo>
                  <a:lnTo>
                    <a:pt x="150524" y="31088"/>
                  </a:lnTo>
                  <a:lnTo>
                    <a:pt x="190487" y="14199"/>
                  </a:lnTo>
                  <a:lnTo>
                    <a:pt x="233343" y="3645"/>
                  </a:lnTo>
                  <a:lnTo>
                    <a:pt x="278521" y="0"/>
                  </a:lnTo>
                  <a:lnTo>
                    <a:pt x="333112" y="5401"/>
                  </a:lnTo>
                  <a:lnTo>
                    <a:pt x="385107" y="21201"/>
                  </a:lnTo>
                  <a:lnTo>
                    <a:pt x="433045" y="46794"/>
                  </a:lnTo>
                  <a:lnTo>
                    <a:pt x="475465" y="81576"/>
                  </a:lnTo>
                  <a:lnTo>
                    <a:pt x="510248" y="123997"/>
                  </a:lnTo>
                  <a:lnTo>
                    <a:pt x="535841" y="171935"/>
                  </a:lnTo>
                  <a:lnTo>
                    <a:pt x="551641" y="223930"/>
                  </a:lnTo>
                  <a:lnTo>
                    <a:pt x="557042" y="278521"/>
                  </a:lnTo>
                  <a:lnTo>
                    <a:pt x="553397" y="323699"/>
                  </a:lnTo>
                  <a:lnTo>
                    <a:pt x="542843" y="366555"/>
                  </a:lnTo>
                  <a:lnTo>
                    <a:pt x="525954" y="406518"/>
                  </a:lnTo>
                  <a:lnTo>
                    <a:pt x="503304" y="443012"/>
                  </a:lnTo>
                  <a:lnTo>
                    <a:pt x="475465" y="475465"/>
                  </a:lnTo>
                  <a:lnTo>
                    <a:pt x="443012" y="503304"/>
                  </a:lnTo>
                  <a:lnTo>
                    <a:pt x="406518" y="525954"/>
                  </a:lnTo>
                  <a:lnTo>
                    <a:pt x="366555" y="542843"/>
                  </a:lnTo>
                  <a:lnTo>
                    <a:pt x="323699" y="553397"/>
                  </a:lnTo>
                  <a:lnTo>
                    <a:pt x="278521" y="557042"/>
                  </a:lnTo>
                  <a:lnTo>
                    <a:pt x="233343" y="553397"/>
                  </a:lnTo>
                  <a:lnTo>
                    <a:pt x="190487" y="542843"/>
                  </a:lnTo>
                  <a:lnTo>
                    <a:pt x="150524" y="525954"/>
                  </a:lnTo>
                  <a:lnTo>
                    <a:pt x="114030" y="503304"/>
                  </a:lnTo>
                  <a:lnTo>
                    <a:pt x="81577" y="475465"/>
                  </a:lnTo>
                  <a:lnTo>
                    <a:pt x="53738" y="443012"/>
                  </a:lnTo>
                  <a:lnTo>
                    <a:pt x="31088" y="406518"/>
                  </a:lnTo>
                  <a:lnTo>
                    <a:pt x="14199" y="366555"/>
                  </a:lnTo>
                  <a:lnTo>
                    <a:pt x="3645" y="323699"/>
                  </a:lnTo>
                  <a:lnTo>
                    <a:pt x="0" y="278521"/>
                  </a:lnTo>
                  <a:close/>
                </a:path>
              </a:pathLst>
            </a:custGeom>
            <a:ln w="12699">
              <a:solidFill>
                <a:srgbClr val="4490B8"/>
              </a:solidFill>
            </a:ln>
          </p:spPr>
          <p:txBody>
            <a:bodyPr wrap="square" lIns="0" tIns="0" rIns="0" bIns="0" rtlCol="0"/>
            <a:lstStyle/>
            <a:p>
              <a:endParaRPr dirty="0"/>
            </a:p>
          </p:txBody>
        </p:sp>
      </p:grpSp>
      <p:sp>
        <p:nvSpPr>
          <p:cNvPr id="2" name="Rectangle 1"/>
          <p:cNvSpPr/>
          <p:nvPr/>
        </p:nvSpPr>
        <p:spPr>
          <a:xfrm>
            <a:off x="533400" y="1839610"/>
            <a:ext cx="8001000" cy="4414404"/>
          </a:xfrm>
          <a:prstGeom prst="rect">
            <a:avLst/>
          </a:prstGeom>
          <a:solidFill>
            <a:schemeClr val="accent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TextBox 2"/>
          <p:cNvSpPr txBox="1"/>
          <p:nvPr/>
        </p:nvSpPr>
        <p:spPr>
          <a:xfrm>
            <a:off x="810161" y="2086198"/>
            <a:ext cx="3147126" cy="383181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INTRODUCTION </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MOTIVATION</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LITERATURE REVIEW</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RESEARCH GAP</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PROBLEM STATEMENT</a:t>
            </a:r>
          </a:p>
          <a:p>
            <a:endParaRPr lang="en-US" dirty="0"/>
          </a:p>
        </p:txBody>
      </p:sp>
      <p:sp>
        <p:nvSpPr>
          <p:cNvPr id="4" name="TextBox 3"/>
          <p:cNvSpPr txBox="1"/>
          <p:nvPr/>
        </p:nvSpPr>
        <p:spPr>
          <a:xfrm>
            <a:off x="4355503" y="2057400"/>
            <a:ext cx="4005642" cy="2862322"/>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PROPOSED METHODOLOGY</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RESULTS</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CONCLUSION</a:t>
            </a:r>
          </a:p>
          <a:p>
            <a:pPr marL="285750" indent="-285750">
              <a:lnSpc>
                <a:spcPct val="2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REFERENCES</a:t>
            </a:r>
          </a:p>
        </p:txBody>
      </p:sp>
      <p:sp>
        <p:nvSpPr>
          <p:cNvPr id="5" name="Rectangle 4"/>
          <p:cNvSpPr/>
          <p:nvPr/>
        </p:nvSpPr>
        <p:spPr>
          <a:xfrm>
            <a:off x="533400" y="457200"/>
            <a:ext cx="4114800" cy="76200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4" y="0"/>
            <a:ext cx="12235063"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457200" y="152400"/>
            <a:ext cx="470555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INTRODUCTION</a:t>
            </a:r>
            <a:endParaRPr sz="3200" dirty="0">
              <a:latin typeface="Bernard MT Condensed" panose="02050806060905020404" pitchFamily="18" charset="0"/>
            </a:endParaRPr>
          </a:p>
        </p:txBody>
      </p:sp>
      <p:sp>
        <p:nvSpPr>
          <p:cNvPr id="2" name="Rounded Rectangle 1"/>
          <p:cNvSpPr/>
          <p:nvPr/>
        </p:nvSpPr>
        <p:spPr>
          <a:xfrm>
            <a:off x="76200" y="1143000"/>
            <a:ext cx="11963399" cy="58673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99052" y="1752600"/>
            <a:ext cx="10287000" cy="430887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dirty="0" err="1">
                <a:latin typeface="Times New Roman" panose="02020603050405020304" pitchFamily="18" charset="0"/>
                <a:cs typeface="Times New Roman" panose="02020603050405020304" pitchFamily="18" charset="0"/>
              </a:rPr>
              <a:t>DDoS</a:t>
            </a:r>
            <a:r>
              <a:rPr lang="en-US" sz="2000" b="1" dirty="0">
                <a:latin typeface="Times New Roman" panose="02020603050405020304" pitchFamily="18" charset="0"/>
                <a:cs typeface="Times New Roman" panose="02020603050405020304" pitchFamily="18" charset="0"/>
              </a:rPr>
              <a:t> Attack Definition:</a:t>
            </a:r>
            <a:r>
              <a:rPr lang="en-US" sz="2000" dirty="0">
                <a:latin typeface="Times New Roman" panose="02020603050405020304" pitchFamily="18" charset="0"/>
                <a:cs typeface="Times New Roman" panose="02020603050405020304" pitchFamily="18" charset="0"/>
              </a:rPr>
              <a:t> A Distributed Denial of Service (</a:t>
            </a:r>
            <a:r>
              <a:rPr lang="en-US" sz="2000" dirty="0" err="1">
                <a:latin typeface="Times New Roman" panose="02020603050405020304" pitchFamily="18" charset="0"/>
                <a:cs typeface="Times New Roman" panose="02020603050405020304" pitchFamily="18" charset="0"/>
              </a:rPr>
              <a:t>DDoS</a:t>
            </a:r>
            <a:r>
              <a:rPr lang="en-US" sz="2000" dirty="0">
                <a:latin typeface="Times New Roman" panose="02020603050405020304" pitchFamily="18" charset="0"/>
                <a:cs typeface="Times New Roman" panose="02020603050405020304" pitchFamily="18" charset="0"/>
              </a:rPr>
              <a:t>) attack [1] overwhelms a server or network with excessive traffic, making it unavailable to legitimate users.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Attack Mechanism:</a:t>
            </a:r>
            <a:r>
              <a:rPr lang="en-US" sz="2000" dirty="0">
                <a:latin typeface="Times New Roman" panose="02020603050405020304" pitchFamily="18" charset="0"/>
                <a:cs typeface="Times New Roman" panose="02020603050405020304" pitchFamily="18" charset="0"/>
              </a:rPr>
              <a:t> Multiple compromised systems (often botnets) flood the target with traffic, exhausting its resources (bandwidth, processing power, memory).</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Impact:</a:t>
            </a:r>
            <a:r>
              <a:rPr lang="en-US" sz="2000" dirty="0">
                <a:latin typeface="Times New Roman" panose="02020603050405020304" pitchFamily="18" charset="0"/>
                <a:cs typeface="Times New Roman" panose="02020603050405020304" pitchFamily="18" charset="0"/>
              </a:rPr>
              <a:t> Disrupts services, causes downtime, and affects the availability of online platforms.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Growing Threat:</a:t>
            </a:r>
            <a:r>
              <a:rPr lang="en-US" sz="2000" dirty="0">
                <a:latin typeface="Times New Roman" panose="02020603050405020304" pitchFamily="18" charset="0"/>
                <a:cs typeface="Times New Roman" panose="02020603050405020304" pitchFamily="18" charset="0"/>
              </a:rPr>
              <a:t> The rise of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 devices and botnets has increased the frequency and scale of </a:t>
            </a:r>
            <a:r>
              <a:rPr lang="en-US" sz="2000" dirty="0" err="1">
                <a:latin typeface="Times New Roman" panose="02020603050405020304" pitchFamily="18" charset="0"/>
                <a:cs typeface="Times New Roman" panose="02020603050405020304" pitchFamily="18" charset="0"/>
              </a:rPr>
              <a:t>DDoS</a:t>
            </a:r>
            <a:r>
              <a:rPr lang="en-US" sz="2000" dirty="0">
                <a:latin typeface="Times New Roman" panose="02020603050405020304" pitchFamily="18" charset="0"/>
                <a:cs typeface="Times New Roman" panose="02020603050405020304" pitchFamily="18" charset="0"/>
              </a:rPr>
              <a:t> attacks [4].</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Importance of Mitigation:</a:t>
            </a:r>
            <a:r>
              <a:rPr lang="en-US" sz="2000" dirty="0">
                <a:latin typeface="Times New Roman" panose="02020603050405020304" pitchFamily="18" charset="0"/>
                <a:cs typeface="Times New Roman" panose="02020603050405020304" pitchFamily="18" charset="0"/>
              </a:rPr>
              <a:t> Critical for ensuring service uptime, protecting data, and preventing business disruptions [6].</a:t>
            </a:r>
          </a:p>
          <a:p>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4" y="0"/>
            <a:ext cx="12235063"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304800" y="304800"/>
            <a:ext cx="4705554"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MOTIVATION</a:t>
            </a:r>
            <a:endParaRPr sz="3200" dirty="0">
              <a:latin typeface="Bernard MT Condensed" panose="02050806060905020404" pitchFamily="18" charset="0"/>
            </a:endParaRPr>
          </a:p>
        </p:txBody>
      </p:sp>
      <p:sp>
        <p:nvSpPr>
          <p:cNvPr id="2" name="Rounded Rectangle 1"/>
          <p:cNvSpPr/>
          <p:nvPr/>
        </p:nvSpPr>
        <p:spPr>
          <a:xfrm>
            <a:off x="127553" y="1295401"/>
            <a:ext cx="11658600" cy="556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85800" y="1752600"/>
            <a:ext cx="10287000" cy="5986254"/>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Increasing Frequency: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attacks are becoming more common due to the growing number of internet-connected devices and the ease of launching attacks with botnets [3].</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Economic Impact: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attacks result in financial losses due to service downtime, lost revenue, and recovery costs [8].</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Reputation Damage:</a:t>
            </a:r>
            <a:r>
              <a:rPr lang="en-US" dirty="0">
                <a:latin typeface="Times New Roman" panose="02020603050405020304" pitchFamily="18" charset="0"/>
                <a:cs typeface="Times New Roman" panose="02020603050405020304" pitchFamily="18" charset="0"/>
              </a:rPr>
              <a:t> Prolonged outages can damage the reputation of businesses, leading to a loss of customer trust[8].</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Complexity of Modern Attacks: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attacks are evolving in scale and sophistication, making traditional defense mechanisms less effective [2].</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Need for Better Defense:</a:t>
            </a:r>
            <a:r>
              <a:rPr lang="en-US" dirty="0">
                <a:latin typeface="Times New Roman" panose="02020603050405020304" pitchFamily="18" charset="0"/>
                <a:cs typeface="Times New Roman" panose="02020603050405020304" pitchFamily="18" charset="0"/>
              </a:rPr>
              <a:t> There is an urgent need for advanced, scalable, and cost-effective mitigation techniques to protect against the growing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threat.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Importance of Continuity:</a:t>
            </a:r>
            <a:r>
              <a:rPr lang="en-US" dirty="0">
                <a:latin typeface="Times New Roman" panose="02020603050405020304" pitchFamily="18" charset="0"/>
                <a:cs typeface="Times New Roman" panose="02020603050405020304" pitchFamily="18" charset="0"/>
              </a:rPr>
              <a:t> Ensuring the availability of critical services during an attack is vital for businesses and organizations[5].</a:t>
            </a:r>
          </a:p>
          <a:p>
            <a:pPr algn="just">
              <a:lnSpc>
                <a:spcPct val="150000"/>
              </a:lnSpc>
            </a:pPr>
            <a:r>
              <a:rPr lang="en-US" sz="1400" dirty="0">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Ø"/>
            </a:pPr>
            <a:endParaRPr lang="en-US" sz="1400" b="1" dirty="0">
              <a:latin typeface="Times New Roman" panose="02020603050405020304" pitchFamily="18" charset="0"/>
              <a:cs typeface="Times New Roman" panose="02020603050405020304" pitchFamily="18" charset="0"/>
            </a:endParaRPr>
          </a:p>
          <a:p>
            <a:pPr>
              <a:lnSpc>
                <a:spcPct val="150000"/>
              </a:lnSpc>
            </a:pPr>
            <a:endParaRPr lang="en-GB" sz="1400" i="0" dirty="0">
              <a:solidFill>
                <a:srgbClr val="000000"/>
              </a:solidFill>
              <a:effectLst/>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1504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3" y="0"/>
            <a:ext cx="12321702" cy="72390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2" name="Rounded Rectangle 1"/>
          <p:cNvSpPr/>
          <p:nvPr/>
        </p:nvSpPr>
        <p:spPr>
          <a:xfrm>
            <a:off x="0" y="152400"/>
            <a:ext cx="12192000" cy="7010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5800" y="1524000"/>
            <a:ext cx="10287000" cy="954107"/>
          </a:xfrm>
          <a:prstGeom prst="rect">
            <a:avLst/>
          </a:prstGeom>
          <a:noFill/>
        </p:spPr>
        <p:txBody>
          <a:bodyPr wrap="square" rtlCol="0">
            <a:spAutoFit/>
          </a:bodyPr>
          <a:lstStyle/>
          <a:p>
            <a:pPr algn="just">
              <a:lnSpc>
                <a:spcPct val="150000"/>
              </a:lnSpc>
            </a:pPr>
            <a:endParaRPr lang="en-US" sz="1400" b="1" dirty="0">
              <a:latin typeface="Times New Roman" panose="02020603050405020304" pitchFamily="18" charset="0"/>
              <a:cs typeface="Times New Roman" panose="02020603050405020304" pitchFamily="18" charset="0"/>
            </a:endParaRPr>
          </a:p>
          <a:p>
            <a:pPr>
              <a:lnSpc>
                <a:spcPct val="150000"/>
              </a:lnSpc>
            </a:pPr>
            <a:endParaRPr lang="en-GB" sz="1400" i="0" dirty="0">
              <a:solidFill>
                <a:srgbClr val="000000"/>
              </a:solidFill>
              <a:effectLst/>
              <a:latin typeface="Times New Roman" panose="02020603050405020304" pitchFamily="18" charset="0"/>
              <a:cs typeface="Times New Roman" panose="02020603050405020304" pitchFamily="18" charset="0"/>
            </a:endParaRPr>
          </a:p>
          <a:p>
            <a:endParaRPr lang="en-US" sz="1400"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500" y="457201"/>
            <a:ext cx="56896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57200"/>
            <a:ext cx="4062847" cy="259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What is a DDoS Attack? | Examples &amp; Prevention Tip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3378" y="3708681"/>
            <a:ext cx="5663047" cy="2463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0200" y="3200400"/>
            <a:ext cx="4495800"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      FIG </a:t>
            </a:r>
            <a:r>
              <a:rPr lang="en-IN" sz="1100" b="1" dirty="0" smtClean="0">
                <a:latin typeface="Times New Roman" panose="02020603050405020304" pitchFamily="18" charset="0"/>
                <a:cs typeface="Times New Roman" panose="02020603050405020304" pitchFamily="18" charset="0"/>
              </a:rPr>
              <a:t>1.  </a:t>
            </a:r>
            <a:r>
              <a:rPr lang="en-IN" sz="1100" b="1" dirty="0">
                <a:latin typeface="Times New Roman" panose="02020603050405020304" pitchFamily="18" charset="0"/>
                <a:cs typeface="Times New Roman" panose="02020603050405020304" pitchFamily="18" charset="0"/>
              </a:rPr>
              <a:t>PHASES  OF  DDOS  </a:t>
            </a:r>
            <a:r>
              <a:rPr lang="en-IN" sz="1100" b="1" dirty="0" smtClean="0">
                <a:latin typeface="Times New Roman" panose="02020603050405020304" pitchFamily="18" charset="0"/>
                <a:cs typeface="Times New Roman" panose="02020603050405020304" pitchFamily="18" charset="0"/>
              </a:rPr>
              <a:t>ATTACK [</a:t>
            </a:r>
            <a:r>
              <a:rPr lang="en-IN" sz="1100" b="1" dirty="0">
                <a:latin typeface="Times New Roman" panose="02020603050405020304" pitchFamily="18" charset="0"/>
                <a:cs typeface="Times New Roman" panose="02020603050405020304" pitchFamily="18" charset="0"/>
              </a:rPr>
              <a:t>3]</a:t>
            </a:r>
          </a:p>
        </p:txBody>
      </p:sp>
      <p:sp>
        <p:nvSpPr>
          <p:cNvPr id="10" name="TextBox 9"/>
          <p:cNvSpPr txBox="1"/>
          <p:nvPr/>
        </p:nvSpPr>
        <p:spPr>
          <a:xfrm>
            <a:off x="7315200" y="3196328"/>
            <a:ext cx="4495800"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                FIG </a:t>
            </a:r>
            <a:r>
              <a:rPr lang="en-IN" sz="1100" b="1" dirty="0" smtClean="0">
                <a:latin typeface="Times New Roman" panose="02020603050405020304" pitchFamily="18" charset="0"/>
                <a:cs typeface="Times New Roman" panose="02020603050405020304" pitchFamily="18" charset="0"/>
              </a:rPr>
              <a:t>2.</a:t>
            </a:r>
            <a:r>
              <a:rPr lang="en-IN" sz="1100" b="1" dirty="0" smtClean="0">
                <a:latin typeface="Times New Roman" panose="02020603050405020304" pitchFamily="18" charset="0"/>
                <a:cs typeface="Times New Roman" panose="02020603050405020304" pitchFamily="18" charset="0"/>
              </a:rPr>
              <a:t>  </a:t>
            </a:r>
            <a:r>
              <a:rPr lang="en-IN" sz="1100" b="1" dirty="0">
                <a:latin typeface="Times New Roman" panose="02020603050405020304" pitchFamily="18" charset="0"/>
                <a:cs typeface="Times New Roman" panose="02020603050405020304" pitchFamily="18" charset="0"/>
              </a:rPr>
              <a:t>DESCRIPTION   OF  </a:t>
            </a:r>
            <a:r>
              <a:rPr lang="en-IN" sz="1100" b="1" dirty="0" smtClean="0">
                <a:latin typeface="Times New Roman" panose="02020603050405020304" pitchFamily="18" charset="0"/>
                <a:cs typeface="Times New Roman" panose="02020603050405020304" pitchFamily="18" charset="0"/>
              </a:rPr>
              <a:t>BOTNETS [</a:t>
            </a:r>
            <a:r>
              <a:rPr lang="en-IN" sz="1100" b="1" dirty="0">
                <a:latin typeface="Times New Roman" panose="02020603050405020304" pitchFamily="18" charset="0"/>
                <a:cs typeface="Times New Roman" panose="02020603050405020304" pitchFamily="18" charset="0"/>
              </a:rPr>
              <a:t>5]</a:t>
            </a:r>
          </a:p>
        </p:txBody>
      </p:sp>
      <p:sp>
        <p:nvSpPr>
          <p:cNvPr id="11" name="TextBox 10"/>
          <p:cNvSpPr txBox="1"/>
          <p:nvPr/>
        </p:nvSpPr>
        <p:spPr>
          <a:xfrm>
            <a:off x="4114800" y="6400800"/>
            <a:ext cx="4495800" cy="261610"/>
          </a:xfrm>
          <a:prstGeom prst="rect">
            <a:avLst/>
          </a:prstGeom>
          <a:noFill/>
        </p:spPr>
        <p:txBody>
          <a:bodyPr wrap="square" rtlCol="0">
            <a:spAutoFit/>
          </a:bodyPr>
          <a:lstStyle/>
          <a:p>
            <a:r>
              <a:rPr lang="en-IN" sz="1100" b="1" dirty="0">
                <a:latin typeface="Times New Roman" panose="02020603050405020304" pitchFamily="18" charset="0"/>
                <a:cs typeface="Times New Roman" panose="02020603050405020304" pitchFamily="18" charset="0"/>
              </a:rPr>
              <a:t>                 FIG </a:t>
            </a:r>
            <a:r>
              <a:rPr lang="en-IN" sz="1100" b="1" dirty="0" smtClean="0">
                <a:latin typeface="Times New Roman" panose="02020603050405020304" pitchFamily="18" charset="0"/>
                <a:cs typeface="Times New Roman" panose="02020603050405020304" pitchFamily="18" charset="0"/>
              </a:rPr>
              <a:t>3.</a:t>
            </a:r>
            <a:r>
              <a:rPr lang="en-IN" sz="1100" b="1" dirty="0" smtClean="0">
                <a:latin typeface="Times New Roman" panose="02020603050405020304" pitchFamily="18" charset="0"/>
                <a:cs typeface="Times New Roman" panose="02020603050405020304" pitchFamily="18" charset="0"/>
              </a:rPr>
              <a:t>  </a:t>
            </a:r>
            <a:r>
              <a:rPr lang="en-IN" sz="1100" b="1" dirty="0">
                <a:latin typeface="Times New Roman" panose="02020603050405020304" pitchFamily="18" charset="0"/>
                <a:cs typeface="Times New Roman" panose="02020603050405020304" pitchFamily="18" charset="0"/>
              </a:rPr>
              <a:t>ARTICLES  ON  DDOS  </a:t>
            </a:r>
            <a:r>
              <a:rPr lang="en-IN" sz="1100" b="1" dirty="0" smtClean="0">
                <a:latin typeface="Times New Roman" panose="02020603050405020304" pitchFamily="18" charset="0"/>
                <a:cs typeface="Times New Roman" panose="02020603050405020304" pitchFamily="18" charset="0"/>
              </a:rPr>
              <a:t>ATTACK [</a:t>
            </a:r>
            <a:r>
              <a:rPr lang="en-IN" sz="1100" b="1"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4350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15240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LITERATURE REVIEW</a:t>
            </a:r>
            <a:endParaRPr sz="3200" dirty="0">
              <a:latin typeface="Bernard MT Condensed" panose="02050806060905020404" pitchFamily="18" charset="0"/>
            </a:endParaRPr>
          </a:p>
        </p:txBody>
      </p:sp>
      <p:sp>
        <p:nvSpPr>
          <p:cNvPr id="2" name="Rounded Rectangle 1"/>
          <p:cNvSpPr/>
          <p:nvPr/>
        </p:nvSpPr>
        <p:spPr>
          <a:xfrm>
            <a:off x="152399" y="762000"/>
            <a:ext cx="11963401" cy="6019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Rectangle 3"/>
          <p:cNvSpPr/>
          <p:nvPr/>
        </p:nvSpPr>
        <p:spPr>
          <a:xfrm>
            <a:off x="4622290" y="6227802"/>
            <a:ext cx="248786" cy="369332"/>
          </a:xfrm>
          <a:prstGeom prst="rect">
            <a:avLst/>
          </a:prstGeom>
        </p:spPr>
        <p:txBody>
          <a:bodyPr wrap="none">
            <a:spAutoFit/>
          </a:bodyPr>
          <a:lstStyle/>
          <a:p>
            <a:r>
              <a:rPr lang="en-GB" dirty="0"/>
              <a:t> </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540433223"/>
              </p:ext>
            </p:extLst>
          </p:nvPr>
        </p:nvGraphicFramePr>
        <p:xfrm>
          <a:off x="609599" y="998220"/>
          <a:ext cx="11049000" cy="5334000"/>
        </p:xfrm>
        <a:graphic>
          <a:graphicData uri="http://schemas.openxmlformats.org/drawingml/2006/table">
            <a:tbl>
              <a:tblPr firstRow="1" bandRow="1">
                <a:tableStyleId>{7DF18680-E054-41AD-8BC1-D1AEF772440D}</a:tableStyleId>
              </a:tblPr>
              <a:tblGrid>
                <a:gridCol w="762000">
                  <a:extLst>
                    <a:ext uri="{9D8B030D-6E8A-4147-A177-3AD203B41FA5}">
                      <a16:colId xmlns="" xmlns:a16="http://schemas.microsoft.com/office/drawing/2014/main" val="20000"/>
                    </a:ext>
                  </a:extLst>
                </a:gridCol>
                <a:gridCol w="2819400">
                  <a:extLst>
                    <a:ext uri="{9D8B030D-6E8A-4147-A177-3AD203B41FA5}">
                      <a16:colId xmlns="" xmlns:a16="http://schemas.microsoft.com/office/drawing/2014/main" val="20001"/>
                    </a:ext>
                  </a:extLst>
                </a:gridCol>
                <a:gridCol w="2256731">
                  <a:extLst>
                    <a:ext uri="{9D8B030D-6E8A-4147-A177-3AD203B41FA5}">
                      <a16:colId xmlns="" xmlns:a16="http://schemas.microsoft.com/office/drawing/2014/main" val="20002"/>
                    </a:ext>
                  </a:extLst>
                </a:gridCol>
                <a:gridCol w="2315269">
                  <a:extLst>
                    <a:ext uri="{9D8B030D-6E8A-4147-A177-3AD203B41FA5}">
                      <a16:colId xmlns="" xmlns:a16="http://schemas.microsoft.com/office/drawing/2014/main" val="20003"/>
                    </a:ext>
                  </a:extLst>
                </a:gridCol>
                <a:gridCol w="2895600">
                  <a:extLst>
                    <a:ext uri="{9D8B030D-6E8A-4147-A177-3AD203B41FA5}">
                      <a16:colId xmlns="" xmlns:a16="http://schemas.microsoft.com/office/drawing/2014/main" val="20004"/>
                    </a:ext>
                  </a:extLst>
                </a:gridCol>
              </a:tblGrid>
              <a:tr h="762000">
                <a:tc>
                  <a:txBody>
                    <a:bodyPr/>
                    <a:lstStyle/>
                    <a:p>
                      <a:endParaRPr lang="en-IN" dirty="0"/>
                    </a:p>
                    <a:p>
                      <a:pPr algn="ctr"/>
                      <a:r>
                        <a:rPr lang="en-IN" baseline="0" dirty="0"/>
                        <a:t>S.NO.</a:t>
                      </a:r>
                      <a:endParaRPr lang="en-IN" dirty="0"/>
                    </a:p>
                  </a:txBody>
                  <a:tcPr/>
                </a:tc>
                <a:tc>
                  <a:txBody>
                    <a:bodyPr/>
                    <a:lstStyle/>
                    <a:p>
                      <a:endParaRPr lang="en-IN" dirty="0"/>
                    </a:p>
                    <a:p>
                      <a:pPr algn="ctr"/>
                      <a:r>
                        <a:rPr lang="en-US" sz="1800" baseline="0" dirty="0">
                          <a:effectLst/>
                        </a:rPr>
                        <a:t>   RESEARCH PAPER</a:t>
                      </a:r>
                      <a:endParaRPr lang="en-IN" dirty="0"/>
                    </a:p>
                    <a:p>
                      <a:r>
                        <a:rPr lang="en-IN" dirty="0"/>
                        <a:t> </a:t>
                      </a:r>
                    </a:p>
                  </a:txBody>
                  <a:tcPr/>
                </a:tc>
                <a:tc>
                  <a:txBody>
                    <a:bodyPr/>
                    <a:lstStyle/>
                    <a:p>
                      <a:endParaRPr lang="en-IN" dirty="0"/>
                    </a:p>
                    <a:p>
                      <a:pPr algn="ctr"/>
                      <a:r>
                        <a:rPr lang="en-IN" dirty="0"/>
                        <a:t>  PUBLICATION &amp;</a:t>
                      </a:r>
                      <a:r>
                        <a:rPr lang="en-IN" baseline="0" dirty="0"/>
                        <a:t> </a:t>
                      </a:r>
                      <a:r>
                        <a:rPr lang="en-IN" dirty="0"/>
                        <a:t>YEAR</a:t>
                      </a:r>
                    </a:p>
                  </a:txBody>
                  <a:tcPr/>
                </a:tc>
                <a:tc>
                  <a:txBody>
                    <a:bodyPr/>
                    <a:lstStyle/>
                    <a:p>
                      <a:endParaRPr lang="en-IN" dirty="0"/>
                    </a:p>
                    <a:p>
                      <a:pPr algn="ctr"/>
                      <a:r>
                        <a:rPr lang="en-IN" dirty="0"/>
                        <a:t>  FOCUS</a:t>
                      </a:r>
                    </a:p>
                  </a:txBody>
                  <a:tcPr/>
                </a:tc>
                <a:tc>
                  <a:txBody>
                    <a:bodyPr/>
                    <a:lstStyle/>
                    <a:p>
                      <a:endParaRPr lang="en-IN" dirty="0"/>
                    </a:p>
                    <a:p>
                      <a:pPr algn="ctr"/>
                      <a:r>
                        <a:rPr lang="en-IN" dirty="0"/>
                        <a:t> LIMITATIONS </a:t>
                      </a:r>
                    </a:p>
                  </a:txBody>
                  <a:tcPr/>
                </a:tc>
                <a:extLst>
                  <a:ext uri="{0D108BD9-81ED-4DB2-BD59-A6C34878D82A}">
                    <a16:rowId xmlns="" xmlns:a16="http://schemas.microsoft.com/office/drawing/2014/main" val="10000"/>
                  </a:ext>
                </a:extLst>
              </a:tr>
              <a:tr h="4419600">
                <a:tc>
                  <a:txBody>
                    <a:bodyPr/>
                    <a:lstStyle/>
                    <a:p>
                      <a:endParaRPr lang="en-IN" dirty="0"/>
                    </a:p>
                    <a:p>
                      <a:r>
                        <a:rPr lang="en-IN" sz="1400" dirty="0"/>
                        <a:t>    1.</a:t>
                      </a:r>
                    </a:p>
                    <a:p>
                      <a:endParaRPr lang="en-IN" dirty="0"/>
                    </a:p>
                    <a:p>
                      <a:endParaRPr lang="en-IN" dirty="0"/>
                    </a:p>
                    <a:p>
                      <a:endParaRPr lang="en-IN" dirty="0"/>
                    </a:p>
                    <a:p>
                      <a:endParaRPr lang="en-IN" dirty="0"/>
                    </a:p>
                    <a:p>
                      <a:r>
                        <a:rPr lang="en-IN" sz="1400" dirty="0"/>
                        <a:t>    2.</a:t>
                      </a:r>
                    </a:p>
                    <a:p>
                      <a:endParaRPr lang="en-IN" sz="1400" dirty="0"/>
                    </a:p>
                    <a:p>
                      <a:endParaRPr lang="en-IN" sz="1400" dirty="0"/>
                    </a:p>
                    <a:p>
                      <a:endParaRPr lang="en-IN" sz="1400" dirty="0"/>
                    </a:p>
                    <a:p>
                      <a:endParaRPr lang="en-IN" sz="1400" dirty="0"/>
                    </a:p>
                    <a:p>
                      <a:endParaRPr lang="en-IN" sz="1400" dirty="0"/>
                    </a:p>
                    <a:p>
                      <a:endParaRPr lang="en-IN" sz="1400" dirty="0"/>
                    </a:p>
                    <a:p>
                      <a:r>
                        <a:rPr lang="en-IN" sz="1400" dirty="0"/>
                        <a:t>   3.</a:t>
                      </a:r>
                    </a:p>
                  </a:txBody>
                  <a:tcPr/>
                </a:tc>
                <a:tc>
                  <a:txBody>
                    <a:bodyPr/>
                    <a:lstStyle/>
                    <a:p>
                      <a:endParaRPr lang="en-IN" dirty="0"/>
                    </a:p>
                    <a:p>
                      <a:pPr algn="ctr"/>
                      <a:r>
                        <a:rPr lang="en-US" sz="1400" dirty="0"/>
                        <a:t>Android Malware Detection Techniques in Traditional and Cloud Computing Platforms</a:t>
                      </a:r>
                    </a:p>
                    <a:p>
                      <a:pPr algn="just"/>
                      <a:endParaRPr lang="en-US" sz="1400" dirty="0"/>
                    </a:p>
                    <a:p>
                      <a:pPr algn="just"/>
                      <a:endParaRPr lang="en-US" sz="1400" dirty="0"/>
                    </a:p>
                    <a:p>
                      <a:pPr algn="just"/>
                      <a:endParaRPr lang="en-US" sz="1400" dirty="0"/>
                    </a:p>
                    <a:p>
                      <a:pPr algn="ctr"/>
                      <a:r>
                        <a:rPr lang="en-US" sz="1400" dirty="0"/>
                        <a:t>Attacks and countermeasures on </a:t>
                      </a:r>
                      <a:r>
                        <a:rPr lang="en-US" sz="1400" dirty="0" err="1"/>
                        <a:t>blockchains</a:t>
                      </a:r>
                      <a:r>
                        <a:rPr lang="en-US" sz="1400" dirty="0"/>
                        <a:t>: A survey from</a:t>
                      </a:r>
                    </a:p>
                    <a:p>
                      <a:pPr algn="ctr"/>
                      <a:r>
                        <a:rPr lang="en-US" sz="1400" dirty="0"/>
                        <a:t>layering perspective.</a:t>
                      </a:r>
                    </a:p>
                    <a:p>
                      <a:pPr algn="ctr"/>
                      <a:endParaRPr lang="en-US" sz="1400" dirty="0"/>
                    </a:p>
                    <a:p>
                      <a:pPr algn="ctr"/>
                      <a:endParaRPr lang="en-US" sz="1400" dirty="0"/>
                    </a:p>
                    <a:p>
                      <a:pPr algn="ctr"/>
                      <a:endParaRPr lang="en-US" sz="1400" dirty="0"/>
                    </a:p>
                    <a:p>
                      <a:pPr algn="ctr"/>
                      <a:endParaRPr lang="en-US" sz="1400" dirty="0"/>
                    </a:p>
                    <a:p>
                      <a:pPr algn="ctr"/>
                      <a:r>
                        <a:rPr lang="en-US" sz="1400" dirty="0"/>
                        <a:t>Exploring the</a:t>
                      </a:r>
                    </a:p>
                    <a:p>
                      <a:pPr algn="ctr"/>
                      <a:r>
                        <a:rPr lang="en-US" sz="1400" dirty="0"/>
                        <a:t>attack surface of </a:t>
                      </a:r>
                      <a:r>
                        <a:rPr lang="en-US" sz="1400" dirty="0" err="1"/>
                        <a:t>blockchain</a:t>
                      </a:r>
                      <a:r>
                        <a:rPr lang="en-US" sz="1400" dirty="0"/>
                        <a:t>: A comprehensive survey.</a:t>
                      </a:r>
                      <a:endParaRPr lang="en-IN" sz="1400" dirty="0"/>
                    </a:p>
                  </a:txBody>
                  <a:tcPr/>
                </a:tc>
                <a:tc>
                  <a:txBody>
                    <a:bodyPr/>
                    <a:lstStyle/>
                    <a:p>
                      <a:endParaRPr lang="en-IN" dirty="0"/>
                    </a:p>
                    <a:p>
                      <a:pPr algn="ctr"/>
                      <a:r>
                        <a:rPr lang="it-IT" sz="1400" dirty="0"/>
                        <a:t>Vishnoi, A., Mishra, P., Negi, C., &amp; Peddoju, S. K. (2021)</a:t>
                      </a:r>
                      <a:endParaRPr lang="en-IN" sz="1400" dirty="0"/>
                    </a:p>
                    <a:p>
                      <a:pPr algn="ctr"/>
                      <a:endParaRPr lang="en-IN" sz="1400" dirty="0"/>
                    </a:p>
                    <a:p>
                      <a:pPr algn="ctr"/>
                      <a:endParaRPr lang="en-IN" sz="1400" dirty="0"/>
                    </a:p>
                    <a:p>
                      <a:pPr algn="ctr"/>
                      <a:r>
                        <a:rPr lang="en-US" sz="1400" dirty="0"/>
                        <a:t> </a:t>
                      </a:r>
                    </a:p>
                    <a:p>
                      <a:pPr algn="ctr"/>
                      <a:endParaRPr lang="en-US" sz="1400" dirty="0"/>
                    </a:p>
                    <a:p>
                      <a:pPr algn="ctr"/>
                      <a:r>
                        <a:rPr lang="en-US" sz="1400" dirty="0"/>
                        <a:t>Wen, Y., Lu, F., Liu, Y., &amp; Huang, X. (2021)</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r>
                        <a:rPr lang="en-US" sz="1400" dirty="0" err="1"/>
                        <a:t>Saad</a:t>
                      </a:r>
                      <a:r>
                        <a:rPr lang="en-US" sz="1400" dirty="0"/>
                        <a:t>, M., Spaulding, J., </a:t>
                      </a:r>
                      <a:r>
                        <a:rPr lang="en-US" sz="1400" dirty="0" err="1"/>
                        <a:t>Njilla</a:t>
                      </a:r>
                      <a:r>
                        <a:rPr lang="en-US" sz="1400" dirty="0"/>
                        <a:t>, L., </a:t>
                      </a:r>
                      <a:r>
                        <a:rPr lang="en-US" sz="1400" dirty="0" err="1"/>
                        <a:t>Kamhoua</a:t>
                      </a:r>
                      <a:r>
                        <a:rPr lang="en-US" sz="1400" dirty="0"/>
                        <a:t>, C., </a:t>
                      </a:r>
                      <a:r>
                        <a:rPr lang="en-US" sz="1400" dirty="0" err="1"/>
                        <a:t>Shetty</a:t>
                      </a:r>
                      <a:r>
                        <a:rPr lang="en-US" sz="1400" dirty="0"/>
                        <a:t>, S., </a:t>
                      </a:r>
                      <a:r>
                        <a:rPr lang="en-US" sz="1400" dirty="0" err="1"/>
                        <a:t>Nyang</a:t>
                      </a:r>
                      <a:r>
                        <a:rPr lang="en-US" sz="1400" dirty="0"/>
                        <a:t>, D., &amp; </a:t>
                      </a:r>
                      <a:r>
                        <a:rPr lang="en-US" sz="1400" dirty="0" err="1"/>
                        <a:t>Mohaisen</a:t>
                      </a:r>
                      <a:r>
                        <a:rPr lang="en-US" sz="1400" dirty="0"/>
                        <a:t>, D. (2020)</a:t>
                      </a:r>
                    </a:p>
                  </a:txBody>
                  <a:tcPr/>
                </a:tc>
                <a:tc>
                  <a:txBody>
                    <a:bodyPr/>
                    <a:lstStyle/>
                    <a:p>
                      <a:endParaRPr lang="en-IN" dirty="0"/>
                    </a:p>
                    <a:p>
                      <a:pPr algn="ctr"/>
                      <a:r>
                        <a:rPr lang="en-US" sz="1400" b="0" i="0" dirty="0">
                          <a:solidFill>
                            <a:schemeClr val="dk1"/>
                          </a:solidFill>
                          <a:effectLst/>
                          <a:latin typeface="+mn-lt"/>
                          <a:ea typeface="+mn-ea"/>
                          <a:cs typeface="+mn-cs"/>
                        </a:rPr>
                        <a:t>Developed a hybrid Android malware detection model combining network traffic characteristics and KNN.</a:t>
                      </a:r>
                    </a:p>
                    <a:p>
                      <a:pPr algn="ctr"/>
                      <a:endParaRPr lang="en-US" sz="1400" dirty="0"/>
                    </a:p>
                    <a:p>
                      <a:pPr algn="ctr"/>
                      <a:endParaRPr lang="en-US" sz="1400" dirty="0"/>
                    </a:p>
                    <a:p>
                      <a:pPr algn="ctr"/>
                      <a:r>
                        <a:rPr lang="en-US" sz="1400" dirty="0"/>
                        <a:t>The paper surveys attacks on </a:t>
                      </a:r>
                      <a:r>
                        <a:rPr lang="en-US" sz="1400" dirty="0" err="1"/>
                        <a:t>blockchains</a:t>
                      </a:r>
                      <a:r>
                        <a:rPr lang="en-US" sz="1400" dirty="0"/>
                        <a:t> and countermeasures by, examining security at different layers of the </a:t>
                      </a:r>
                      <a:r>
                        <a:rPr lang="en-US" sz="1400" dirty="0" err="1"/>
                        <a:t>blockchain</a:t>
                      </a:r>
                      <a:r>
                        <a:rPr lang="en-US" sz="1400" dirty="0"/>
                        <a:t> architecture.</a:t>
                      </a:r>
                    </a:p>
                    <a:p>
                      <a:pPr algn="ctr"/>
                      <a:endParaRPr lang="en-US" sz="1400" dirty="0"/>
                    </a:p>
                    <a:p>
                      <a:pPr algn="ctr"/>
                      <a:r>
                        <a:rPr lang="en-US" sz="1400" dirty="0"/>
                        <a:t>survey of the attack surface of </a:t>
                      </a:r>
                      <a:r>
                        <a:rPr lang="en-US" sz="1400" dirty="0" err="1"/>
                        <a:t>blockchain</a:t>
                      </a:r>
                      <a:r>
                        <a:rPr lang="en-US" sz="1400" dirty="0"/>
                        <a:t>, detailing various vulnerabilities and potential attack vectors.</a:t>
                      </a:r>
                    </a:p>
                    <a:p>
                      <a:pPr algn="ctr"/>
                      <a:r>
                        <a:rPr lang="en-US" sz="1400" dirty="0"/>
                        <a:t> </a:t>
                      </a:r>
                      <a:endParaRPr lang="en-IN" sz="1400" dirty="0"/>
                    </a:p>
                  </a:txBody>
                  <a:tcPr/>
                </a:tc>
                <a:tc>
                  <a:txBody>
                    <a:bodyPr/>
                    <a:lstStyle/>
                    <a:p>
                      <a:pPr algn="ctr"/>
                      <a:endParaRPr lang="en-IN" sz="1800" dirty="0"/>
                    </a:p>
                    <a:p>
                      <a:pPr algn="ctr"/>
                      <a:r>
                        <a:rPr lang="en-US" sz="1400" dirty="0"/>
                        <a:t>Not encompass the latest malware detection advancements and emerging threats due to the rapidly evolving nature of Android malware.</a:t>
                      </a:r>
                    </a:p>
                    <a:p>
                      <a:pPr algn="ctr"/>
                      <a:endParaRPr lang="en-US" sz="1400" dirty="0"/>
                    </a:p>
                    <a:p>
                      <a:pPr algn="ctr"/>
                      <a:endParaRPr lang="en-US" sz="1400" dirty="0"/>
                    </a:p>
                    <a:p>
                      <a:pPr algn="ctr"/>
                      <a:r>
                        <a:rPr lang="en-US" sz="1400" dirty="0"/>
                        <a:t>Not address all potential attacks or countermeasures, especially those emerging in newer </a:t>
                      </a:r>
                      <a:r>
                        <a:rPr lang="en-US" sz="1400" dirty="0" err="1"/>
                        <a:t>blockchain</a:t>
                      </a:r>
                      <a:r>
                        <a:rPr lang="en-US" sz="1400" dirty="0"/>
                        <a:t> technologies and applications.</a:t>
                      </a:r>
                    </a:p>
                    <a:p>
                      <a:pPr algn="ctr"/>
                      <a:endParaRPr lang="en-US" sz="1400" dirty="0"/>
                    </a:p>
                    <a:p>
                      <a:pPr algn="ctr"/>
                      <a:endParaRPr lang="en-US" sz="1400" dirty="0"/>
                    </a:p>
                    <a:p>
                      <a:pPr algn="ctr"/>
                      <a:endParaRPr lang="en-US" sz="1400" dirty="0"/>
                    </a:p>
                    <a:p>
                      <a:pPr algn="ctr"/>
                      <a:r>
                        <a:rPr lang="en-US" sz="1400" dirty="0"/>
                        <a:t>Not cover all possible future attack scenarios or emerging </a:t>
                      </a:r>
                      <a:r>
                        <a:rPr lang="en-US" sz="1400" dirty="0" err="1"/>
                        <a:t>blockchain</a:t>
                      </a:r>
                      <a:r>
                        <a:rPr lang="en-US" sz="1400" dirty="0"/>
                        <a:t> applications.</a:t>
                      </a:r>
                      <a:endParaRPr lang="en-IN" sz="1400"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64013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15240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LITERATURE REVIEW</a:t>
            </a:r>
            <a:endParaRPr sz="3200" dirty="0">
              <a:latin typeface="Bernard MT Condensed" panose="02050806060905020404" pitchFamily="18" charset="0"/>
            </a:endParaRPr>
          </a:p>
        </p:txBody>
      </p:sp>
      <p:sp>
        <p:nvSpPr>
          <p:cNvPr id="2" name="Rounded Rectangle 1"/>
          <p:cNvSpPr/>
          <p:nvPr/>
        </p:nvSpPr>
        <p:spPr>
          <a:xfrm>
            <a:off x="152399" y="762000"/>
            <a:ext cx="11963401" cy="6019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12520" y="3305689"/>
            <a:ext cx="2697680" cy="614079"/>
          </a:xfrm>
          <a:prstGeom prst="rect">
            <a:avLst/>
          </a:prstGeom>
          <a:noFill/>
        </p:spPr>
        <p:txBody>
          <a:bodyPr wrap="square" rtlCol="0">
            <a:spAutoFit/>
          </a:bodyPr>
          <a:lstStyle/>
          <a:p>
            <a:pPr>
              <a:lnSpc>
                <a:spcPct val="200000"/>
              </a:lnSpc>
            </a:pP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Rectangle 3"/>
          <p:cNvSpPr/>
          <p:nvPr/>
        </p:nvSpPr>
        <p:spPr>
          <a:xfrm>
            <a:off x="4622290" y="6227802"/>
            <a:ext cx="248786" cy="369332"/>
          </a:xfrm>
          <a:prstGeom prst="rect">
            <a:avLst/>
          </a:prstGeom>
        </p:spPr>
        <p:txBody>
          <a:bodyPr wrap="none">
            <a:spAutoFit/>
          </a:bodyPr>
          <a:lstStyle/>
          <a:p>
            <a:r>
              <a:rPr lang="en-GB" dirty="0"/>
              <a:t> </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4131002519"/>
              </p:ext>
            </p:extLst>
          </p:nvPr>
        </p:nvGraphicFramePr>
        <p:xfrm>
          <a:off x="609599" y="1371600"/>
          <a:ext cx="11049000" cy="4259580"/>
        </p:xfrm>
        <a:graphic>
          <a:graphicData uri="http://schemas.openxmlformats.org/drawingml/2006/table">
            <a:tbl>
              <a:tblPr firstRow="1" bandRow="1">
                <a:tableStyleId>{7DF18680-E054-41AD-8BC1-D1AEF772440D}</a:tableStyleId>
              </a:tblPr>
              <a:tblGrid>
                <a:gridCol w="762000">
                  <a:extLst>
                    <a:ext uri="{9D8B030D-6E8A-4147-A177-3AD203B41FA5}">
                      <a16:colId xmlns="" xmlns:a16="http://schemas.microsoft.com/office/drawing/2014/main" val="20000"/>
                    </a:ext>
                  </a:extLst>
                </a:gridCol>
                <a:gridCol w="2819400">
                  <a:extLst>
                    <a:ext uri="{9D8B030D-6E8A-4147-A177-3AD203B41FA5}">
                      <a16:colId xmlns="" xmlns:a16="http://schemas.microsoft.com/office/drawing/2014/main" val="20001"/>
                    </a:ext>
                  </a:extLst>
                </a:gridCol>
                <a:gridCol w="2256731">
                  <a:extLst>
                    <a:ext uri="{9D8B030D-6E8A-4147-A177-3AD203B41FA5}">
                      <a16:colId xmlns="" xmlns:a16="http://schemas.microsoft.com/office/drawing/2014/main" val="20002"/>
                    </a:ext>
                  </a:extLst>
                </a:gridCol>
                <a:gridCol w="2315269">
                  <a:extLst>
                    <a:ext uri="{9D8B030D-6E8A-4147-A177-3AD203B41FA5}">
                      <a16:colId xmlns="" xmlns:a16="http://schemas.microsoft.com/office/drawing/2014/main" val="20003"/>
                    </a:ext>
                  </a:extLst>
                </a:gridCol>
                <a:gridCol w="2895600">
                  <a:extLst>
                    <a:ext uri="{9D8B030D-6E8A-4147-A177-3AD203B41FA5}">
                      <a16:colId xmlns="" xmlns:a16="http://schemas.microsoft.com/office/drawing/2014/main" val="20004"/>
                    </a:ext>
                  </a:extLst>
                </a:gridCol>
              </a:tblGrid>
              <a:tr h="762000">
                <a:tc>
                  <a:txBody>
                    <a:bodyPr/>
                    <a:lstStyle/>
                    <a:p>
                      <a:endParaRPr lang="en-IN" dirty="0"/>
                    </a:p>
                    <a:p>
                      <a:pPr algn="ctr"/>
                      <a:r>
                        <a:rPr lang="en-IN" baseline="0" dirty="0"/>
                        <a:t>S.NO.</a:t>
                      </a:r>
                      <a:endParaRPr lang="en-IN" dirty="0"/>
                    </a:p>
                  </a:txBody>
                  <a:tcPr/>
                </a:tc>
                <a:tc>
                  <a:txBody>
                    <a:bodyPr/>
                    <a:lstStyle/>
                    <a:p>
                      <a:endParaRPr lang="en-IN" dirty="0"/>
                    </a:p>
                    <a:p>
                      <a:pPr algn="ctr"/>
                      <a:r>
                        <a:rPr lang="en-US" sz="1800" baseline="0" dirty="0">
                          <a:effectLst/>
                        </a:rPr>
                        <a:t>   RESEARCH PAPER</a:t>
                      </a:r>
                      <a:endParaRPr lang="en-IN" dirty="0"/>
                    </a:p>
                    <a:p>
                      <a:r>
                        <a:rPr lang="en-IN" dirty="0"/>
                        <a:t> </a:t>
                      </a:r>
                    </a:p>
                  </a:txBody>
                  <a:tcPr/>
                </a:tc>
                <a:tc>
                  <a:txBody>
                    <a:bodyPr/>
                    <a:lstStyle/>
                    <a:p>
                      <a:endParaRPr lang="en-IN" dirty="0"/>
                    </a:p>
                    <a:p>
                      <a:pPr algn="ctr"/>
                      <a:r>
                        <a:rPr lang="en-IN" dirty="0"/>
                        <a:t>  PUBLICATION &amp;</a:t>
                      </a:r>
                      <a:r>
                        <a:rPr lang="en-IN" baseline="0" dirty="0"/>
                        <a:t> </a:t>
                      </a:r>
                      <a:r>
                        <a:rPr lang="en-IN" dirty="0"/>
                        <a:t>YEAR</a:t>
                      </a:r>
                    </a:p>
                  </a:txBody>
                  <a:tcPr/>
                </a:tc>
                <a:tc>
                  <a:txBody>
                    <a:bodyPr/>
                    <a:lstStyle/>
                    <a:p>
                      <a:endParaRPr lang="en-IN" dirty="0"/>
                    </a:p>
                    <a:p>
                      <a:pPr algn="ctr"/>
                      <a:r>
                        <a:rPr lang="en-IN" dirty="0"/>
                        <a:t>  FOCUS</a:t>
                      </a:r>
                    </a:p>
                  </a:txBody>
                  <a:tcPr/>
                </a:tc>
                <a:tc>
                  <a:txBody>
                    <a:bodyPr/>
                    <a:lstStyle/>
                    <a:p>
                      <a:endParaRPr lang="en-IN" dirty="0"/>
                    </a:p>
                    <a:p>
                      <a:pPr algn="ctr"/>
                      <a:r>
                        <a:rPr lang="en-IN" dirty="0"/>
                        <a:t> LIMITATIONS </a:t>
                      </a:r>
                    </a:p>
                  </a:txBody>
                  <a:tcPr/>
                </a:tc>
                <a:extLst>
                  <a:ext uri="{0D108BD9-81ED-4DB2-BD59-A6C34878D82A}">
                    <a16:rowId xmlns="" xmlns:a16="http://schemas.microsoft.com/office/drawing/2014/main" val="10000"/>
                  </a:ext>
                </a:extLst>
              </a:tr>
              <a:tr h="3345180">
                <a:tc>
                  <a:txBody>
                    <a:bodyPr/>
                    <a:lstStyle/>
                    <a:p>
                      <a:endParaRPr lang="en-IN" dirty="0"/>
                    </a:p>
                    <a:p>
                      <a:r>
                        <a:rPr lang="en-IN" sz="1400" dirty="0"/>
                        <a:t>    4.</a:t>
                      </a:r>
                    </a:p>
                    <a:p>
                      <a:endParaRPr lang="en-IN" dirty="0"/>
                    </a:p>
                    <a:p>
                      <a:endParaRPr lang="en-IN" dirty="0"/>
                    </a:p>
                    <a:p>
                      <a:endParaRPr lang="en-IN" dirty="0"/>
                    </a:p>
                    <a:p>
                      <a:r>
                        <a:rPr lang="en-IN" sz="1400" dirty="0"/>
                        <a:t>    </a:t>
                      </a:r>
                    </a:p>
                    <a:p>
                      <a:r>
                        <a:rPr lang="en-IN" sz="1400" dirty="0"/>
                        <a:t>    5.</a:t>
                      </a:r>
                    </a:p>
                    <a:p>
                      <a:endParaRPr lang="en-IN" sz="1400" dirty="0"/>
                    </a:p>
                    <a:p>
                      <a:endParaRPr lang="en-IN" sz="1400" dirty="0"/>
                    </a:p>
                    <a:p>
                      <a:endParaRPr lang="en-IN" sz="1400" dirty="0"/>
                    </a:p>
                    <a:p>
                      <a:endParaRPr lang="en-IN" sz="1400" dirty="0"/>
                    </a:p>
                    <a:p>
                      <a:endParaRPr lang="en-IN" sz="1400" dirty="0"/>
                    </a:p>
                    <a:p>
                      <a:endParaRPr lang="en-IN" sz="1400" dirty="0"/>
                    </a:p>
                    <a:p>
                      <a:r>
                        <a:rPr lang="en-IN" sz="1400" dirty="0"/>
                        <a:t>   </a:t>
                      </a:r>
                    </a:p>
                  </a:txBody>
                  <a:tcPr/>
                </a:tc>
                <a:tc>
                  <a:txBody>
                    <a:bodyPr/>
                    <a:lstStyle/>
                    <a:p>
                      <a:endParaRPr lang="en-IN" dirty="0"/>
                    </a:p>
                    <a:p>
                      <a:pPr algn="ctr"/>
                      <a:r>
                        <a:rPr lang="en-US" sz="1400" dirty="0"/>
                        <a:t>Detection of</a:t>
                      </a:r>
                    </a:p>
                    <a:p>
                      <a:pPr algn="ctr"/>
                      <a:r>
                        <a:rPr lang="en-US" sz="1400" dirty="0"/>
                        <a:t>Distributed Denial of Service Attacks in SDN using Machine learning techniques.</a:t>
                      </a:r>
                    </a:p>
                    <a:p>
                      <a:pPr algn="just"/>
                      <a:endParaRPr lang="en-US" sz="1400" dirty="0"/>
                    </a:p>
                    <a:p>
                      <a:pPr algn="just"/>
                      <a:endParaRPr lang="en-US" sz="1400" dirty="0"/>
                    </a:p>
                    <a:p>
                      <a:pPr algn="ctr"/>
                      <a:r>
                        <a:rPr lang="en-US" sz="1400" dirty="0"/>
                        <a:t>Mitigating </a:t>
                      </a:r>
                      <a:r>
                        <a:rPr lang="en-US" sz="1400" dirty="0" err="1"/>
                        <a:t>DDoS</a:t>
                      </a:r>
                      <a:r>
                        <a:rPr lang="en-US" sz="1400" dirty="0"/>
                        <a:t> with </a:t>
                      </a:r>
                      <a:r>
                        <a:rPr lang="en-US" sz="1400" dirty="0" err="1"/>
                        <a:t>PoW</a:t>
                      </a:r>
                      <a:r>
                        <a:rPr lang="en-US" sz="1400" dirty="0"/>
                        <a:t> and Game Theory.</a:t>
                      </a:r>
                    </a:p>
                    <a:p>
                      <a:pPr algn="ctr"/>
                      <a:endParaRPr lang="en-US" sz="1400" dirty="0"/>
                    </a:p>
                    <a:p>
                      <a:pPr algn="ctr"/>
                      <a:endParaRPr lang="en-US" sz="1400" dirty="0"/>
                    </a:p>
                    <a:p>
                      <a:pPr algn="ctr"/>
                      <a:r>
                        <a:rPr lang="en-US" sz="1400" dirty="0"/>
                        <a:t> </a:t>
                      </a:r>
                      <a:endParaRPr lang="en-IN" sz="1400" dirty="0"/>
                    </a:p>
                  </a:txBody>
                  <a:tcPr/>
                </a:tc>
                <a:tc>
                  <a:txBody>
                    <a:bodyPr/>
                    <a:lstStyle/>
                    <a:p>
                      <a:endParaRPr lang="en-IN" dirty="0"/>
                    </a:p>
                    <a:p>
                      <a:pPr algn="ctr"/>
                      <a:r>
                        <a:rPr lang="en-IN" sz="1400" dirty="0"/>
                        <a:t> </a:t>
                      </a:r>
                      <a:r>
                        <a:rPr lang="en-US" sz="1400" dirty="0" err="1"/>
                        <a:t>Sudar</a:t>
                      </a:r>
                      <a:r>
                        <a:rPr lang="en-US" sz="1400" dirty="0"/>
                        <a:t>, K. M., Beulah, M., </a:t>
                      </a:r>
                      <a:r>
                        <a:rPr lang="en-US" sz="1400" dirty="0" err="1"/>
                        <a:t>Deepalakshmi</a:t>
                      </a:r>
                      <a:r>
                        <a:rPr lang="en-US" sz="1400" dirty="0"/>
                        <a:t>, P., </a:t>
                      </a:r>
                      <a:r>
                        <a:rPr lang="en-US" sz="1400" dirty="0" err="1"/>
                        <a:t>Nagaraj</a:t>
                      </a:r>
                      <a:r>
                        <a:rPr lang="en-US" sz="1400" dirty="0"/>
                        <a:t>, P., &amp; </a:t>
                      </a:r>
                      <a:r>
                        <a:rPr lang="en-US" sz="1400" dirty="0" err="1"/>
                        <a:t>Chinnasamy</a:t>
                      </a:r>
                      <a:r>
                        <a:rPr lang="en-US" sz="1400" dirty="0"/>
                        <a:t>, P. (2021, January)</a:t>
                      </a:r>
                      <a:endParaRPr lang="en-IN" sz="1400" dirty="0"/>
                    </a:p>
                    <a:p>
                      <a:pPr algn="ctr"/>
                      <a:endParaRPr lang="en-IN" sz="1400" dirty="0"/>
                    </a:p>
                    <a:p>
                      <a:pPr algn="ctr"/>
                      <a:endParaRPr lang="en-IN" sz="1400" dirty="0"/>
                    </a:p>
                    <a:p>
                      <a:pPr algn="ctr"/>
                      <a:r>
                        <a:rPr lang="en-US" sz="1400" dirty="0"/>
                        <a:t>Sung, K. Y., &amp; Hsiao, S. W. (2019, December).</a:t>
                      </a:r>
                    </a:p>
                    <a:p>
                      <a:pPr algn="ctr"/>
                      <a:endParaRPr lang="en-US" sz="1400" dirty="0"/>
                    </a:p>
                    <a:p>
                      <a:pPr algn="ctr"/>
                      <a:endParaRPr lang="en-US" sz="1400" dirty="0"/>
                    </a:p>
                    <a:p>
                      <a:pPr algn="ctr"/>
                      <a:endParaRPr lang="en-US" sz="1400" dirty="0"/>
                    </a:p>
                    <a:p>
                      <a:pPr algn="ctr"/>
                      <a:r>
                        <a:rPr lang="fi-FI" sz="1400" dirty="0"/>
                        <a:t> </a:t>
                      </a:r>
                      <a:endParaRPr lang="en-IN" sz="1400" dirty="0"/>
                    </a:p>
                  </a:txBody>
                  <a:tcPr/>
                </a:tc>
                <a:tc>
                  <a:txBody>
                    <a:bodyPr/>
                    <a:lstStyle/>
                    <a:p>
                      <a:endParaRPr lang="en-IN" dirty="0"/>
                    </a:p>
                    <a:p>
                      <a:pPr algn="ctr"/>
                      <a:r>
                        <a:rPr lang="en-US" sz="1400" dirty="0"/>
                        <a:t>Paper investigates the detection of  </a:t>
                      </a:r>
                      <a:r>
                        <a:rPr lang="en-US" sz="1400" dirty="0" err="1"/>
                        <a:t>DDoS</a:t>
                      </a:r>
                      <a:r>
                        <a:rPr lang="en-US" sz="1400" dirty="0"/>
                        <a:t>  attacks in SDN</a:t>
                      </a:r>
                      <a:r>
                        <a:rPr lang="en-US" sz="1400" baseline="0" dirty="0"/>
                        <a:t>  </a:t>
                      </a:r>
                      <a:r>
                        <a:rPr lang="en-US" sz="1400" dirty="0"/>
                        <a:t>using various machine learning techniques.</a:t>
                      </a:r>
                    </a:p>
                    <a:p>
                      <a:pPr algn="ctr"/>
                      <a:endParaRPr lang="en-US" sz="1400" dirty="0"/>
                    </a:p>
                    <a:p>
                      <a:pPr algn="ctr"/>
                      <a:endParaRPr lang="en-US" sz="1400" dirty="0"/>
                    </a:p>
                    <a:p>
                      <a:pPr algn="ctr"/>
                      <a:r>
                        <a:rPr lang="en-US" sz="1400" dirty="0"/>
                        <a:t>Paper explores a mitigation strategy for </a:t>
                      </a:r>
                      <a:r>
                        <a:rPr lang="en-US" sz="1400" dirty="0" err="1"/>
                        <a:t>DDoS</a:t>
                      </a:r>
                      <a:r>
                        <a:rPr lang="en-US" sz="1400" dirty="0"/>
                        <a:t> attacks using Proof of Work (</a:t>
                      </a:r>
                      <a:r>
                        <a:rPr lang="en-US" sz="1400" dirty="0" err="1"/>
                        <a:t>PoW</a:t>
                      </a:r>
                      <a:r>
                        <a:rPr lang="en-US" sz="1400" dirty="0"/>
                        <a:t>) and game theory concepts.</a:t>
                      </a:r>
                    </a:p>
                    <a:p>
                      <a:pPr algn="ctr"/>
                      <a:r>
                        <a:rPr lang="en-US" sz="1400" dirty="0"/>
                        <a:t> </a:t>
                      </a:r>
                    </a:p>
                    <a:p>
                      <a:pPr algn="ctr"/>
                      <a:r>
                        <a:rPr lang="en-US" sz="1400" dirty="0"/>
                        <a:t> </a:t>
                      </a:r>
                      <a:endParaRPr lang="en-IN" sz="1400" dirty="0"/>
                    </a:p>
                  </a:txBody>
                  <a:tcPr/>
                </a:tc>
                <a:tc>
                  <a:txBody>
                    <a:bodyPr/>
                    <a:lstStyle/>
                    <a:p>
                      <a:endParaRPr lang="en-IN" dirty="0"/>
                    </a:p>
                    <a:p>
                      <a:pPr algn="ctr"/>
                      <a:r>
                        <a:rPr lang="en-US" sz="1400" dirty="0"/>
                        <a:t>Not account for all </a:t>
                      </a:r>
                      <a:r>
                        <a:rPr lang="en-US" sz="1400" dirty="0" err="1"/>
                        <a:t>DDoS</a:t>
                      </a:r>
                      <a:r>
                        <a:rPr lang="en-US" sz="1400" dirty="0"/>
                        <a:t> attack types or the scalability of machine learning models in real-time applications.</a:t>
                      </a:r>
                    </a:p>
                    <a:p>
                      <a:pPr algn="ctr"/>
                      <a:endParaRPr lang="en-US" sz="1400" dirty="0"/>
                    </a:p>
                    <a:p>
                      <a:pPr algn="ctr"/>
                      <a:endParaRPr lang="en-US" sz="1400" dirty="0"/>
                    </a:p>
                    <a:p>
                      <a:pPr algn="ctr"/>
                      <a:endParaRPr lang="en-US" sz="1400" dirty="0"/>
                    </a:p>
                    <a:p>
                      <a:pPr algn="ctr"/>
                      <a:r>
                        <a:rPr lang="en-US" sz="1400" dirty="0"/>
                        <a:t>Not consider the practical implementation challenges or the scalability of the proposed approach in real-world scenarios.</a:t>
                      </a:r>
                    </a:p>
                    <a:p>
                      <a:pPr algn="ctr"/>
                      <a:endParaRPr lang="en-US" sz="1400" dirty="0"/>
                    </a:p>
                    <a:p>
                      <a:pPr algn="ctr"/>
                      <a:endParaRPr lang="en-US" sz="1400" dirty="0"/>
                    </a:p>
                    <a:p>
                      <a:pPr algn="ctr"/>
                      <a:r>
                        <a:rPr lang="en-US" sz="1400" dirty="0"/>
                        <a:t> </a:t>
                      </a:r>
                      <a:endParaRPr lang="en-IN" sz="1400"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76191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HD wallpaper: abstract, 3D, digital art, dark, red, black, backgrounds, no  people | Wallpaper 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2192000" cy="71628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3" name="object 33"/>
          <p:cNvSpPr txBox="1"/>
          <p:nvPr/>
        </p:nvSpPr>
        <p:spPr>
          <a:xfrm>
            <a:off x="5629710" y="4979890"/>
            <a:ext cx="846455" cy="243656"/>
          </a:xfrm>
          <a:prstGeom prst="rect">
            <a:avLst/>
          </a:prstGeom>
        </p:spPr>
        <p:txBody>
          <a:bodyPr vert="horz" wrap="square" lIns="0" tIns="12700" rIns="0" bIns="0" rtlCol="0">
            <a:spAutoFit/>
          </a:bodyPr>
          <a:lstStyle/>
          <a:p>
            <a:pPr marL="12700">
              <a:lnSpc>
                <a:spcPct val="100000"/>
              </a:lnSpc>
              <a:spcBef>
                <a:spcPts val="100"/>
              </a:spcBef>
            </a:pPr>
            <a:r>
              <a:rPr sz="1500" spc="70" dirty="0">
                <a:latin typeface="Calibri"/>
                <a:cs typeface="Calibri"/>
              </a:rPr>
              <a:t>R</a:t>
            </a:r>
            <a:endParaRPr sz="1500" dirty="0">
              <a:latin typeface="Calibri"/>
              <a:cs typeface="Calibri"/>
            </a:endParaRPr>
          </a:p>
        </p:txBody>
      </p:sp>
      <p:sp>
        <p:nvSpPr>
          <p:cNvPr id="52" name="object 52"/>
          <p:cNvSpPr txBox="1">
            <a:spLocks noGrp="1"/>
          </p:cNvSpPr>
          <p:nvPr>
            <p:ph type="title"/>
          </p:nvPr>
        </p:nvSpPr>
        <p:spPr>
          <a:xfrm>
            <a:off x="294336" y="0"/>
            <a:ext cx="4836367" cy="856004"/>
          </a:xfrm>
          <a:prstGeom prst="rect">
            <a:avLst/>
          </a:prstGeom>
          <a:noFill/>
          <a:ln w="22224">
            <a:solidFill>
              <a:schemeClr val="accent5">
                <a:lumMod val="75000"/>
              </a:schemeClr>
            </a:solidFill>
          </a:ln>
        </p:spPr>
        <p:txBody>
          <a:bodyPr vert="horz" wrap="square" lIns="0" tIns="360045" rIns="0" bIns="0" rtlCol="0">
            <a:spAutoFit/>
          </a:bodyPr>
          <a:lstStyle/>
          <a:p>
            <a:pPr marL="85725" algn="l">
              <a:lnSpc>
                <a:spcPct val="100000"/>
              </a:lnSpc>
              <a:spcBef>
                <a:spcPts val="2835"/>
              </a:spcBef>
            </a:pPr>
            <a:r>
              <a:rPr lang="en-US" sz="3200" spc="160" dirty="0">
                <a:latin typeface="Bernard MT Condensed" panose="02050806060905020404" pitchFamily="18" charset="0"/>
              </a:rPr>
              <a:t>   RESEARCH GAP</a:t>
            </a:r>
            <a:endParaRPr sz="3200" dirty="0">
              <a:latin typeface="Bernard MT Condensed" panose="02050806060905020404" pitchFamily="18" charset="0"/>
            </a:endParaRPr>
          </a:p>
        </p:txBody>
      </p:sp>
      <p:sp>
        <p:nvSpPr>
          <p:cNvPr id="2" name="Rounded Rectangle 1"/>
          <p:cNvSpPr/>
          <p:nvPr/>
        </p:nvSpPr>
        <p:spPr>
          <a:xfrm>
            <a:off x="152399" y="990600"/>
            <a:ext cx="11582401" cy="5715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4503" y="1055739"/>
            <a:ext cx="10668000" cy="1156086"/>
          </a:xfrm>
          <a:prstGeom prst="rect">
            <a:avLst/>
          </a:prstGeom>
          <a:noFill/>
        </p:spPr>
        <p:txBody>
          <a:bodyPr wrap="square" rtlCol="0">
            <a:spAutoFit/>
          </a:bodyPr>
          <a:lstStyle/>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29710" y="2057401"/>
            <a:ext cx="5571691" cy="6155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t>
            </a:r>
          </a:p>
          <a:p>
            <a:endParaRPr lang="en-US" dirty="0"/>
          </a:p>
        </p:txBody>
      </p:sp>
      <p:sp>
        <p:nvSpPr>
          <p:cNvPr id="4" name="Rectangle 3"/>
          <p:cNvSpPr/>
          <p:nvPr/>
        </p:nvSpPr>
        <p:spPr>
          <a:xfrm>
            <a:off x="4622290" y="6227802"/>
            <a:ext cx="248786" cy="369332"/>
          </a:xfrm>
          <a:prstGeom prst="rect">
            <a:avLst/>
          </a:prstGeom>
        </p:spPr>
        <p:txBody>
          <a:bodyPr wrap="none">
            <a:spAutoFit/>
          </a:bodyPr>
          <a:lstStyle/>
          <a:p>
            <a:r>
              <a:rPr lang="en-GB" dirty="0"/>
              <a:t> </a:t>
            </a:r>
            <a:endParaRPr lang="en-IN" dirty="0"/>
          </a:p>
        </p:txBody>
      </p:sp>
      <p:sp>
        <p:nvSpPr>
          <p:cNvPr id="5" name="TextBox 4"/>
          <p:cNvSpPr txBox="1"/>
          <p:nvPr/>
        </p:nvSpPr>
        <p:spPr>
          <a:xfrm>
            <a:off x="907403" y="1371600"/>
            <a:ext cx="99822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Detection Speed and Computational Overhead</a:t>
            </a:r>
            <a:r>
              <a:rPr lang="en-US" dirty="0">
                <a:latin typeface="Times New Roman" panose="02020603050405020304" pitchFamily="18" charset="0"/>
                <a:cs typeface="Times New Roman" panose="02020603050405020304" pitchFamily="18" charset="0"/>
              </a:rPr>
              <a:t>: Entropy methods offer fast detection with low overhead but lack accuracy; machine learning improves accuracy but increases processing time.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Real-Time Realization for </a:t>
            </a:r>
            <a:r>
              <a:rPr lang="en-US" b="1" dirty="0" err="1">
                <a:latin typeface="Times New Roman" panose="02020603050405020304" pitchFamily="18" charset="0"/>
                <a:cs typeface="Times New Roman" panose="02020603050405020304" pitchFamily="18" charset="0"/>
              </a:rPr>
              <a:t>IoT</a:t>
            </a:r>
            <a:r>
              <a:rPr lang="en-US" b="1" dirty="0">
                <a:latin typeface="Times New Roman" panose="02020603050405020304" pitchFamily="18" charset="0"/>
                <a:cs typeface="Times New Roman" panose="02020603050405020304" pitchFamily="18" charset="0"/>
              </a:rPr>
              <a:t> Devices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and UAVs have limited power for deep learning, complicating real-time </a:t>
            </a:r>
            <a:r>
              <a:rPr lang="en-US" dirty="0" err="1">
                <a:latin typeface="Times New Roman" panose="02020603050405020304" pitchFamily="18" charset="0"/>
                <a:cs typeface="Times New Roman" panose="02020603050405020304" pitchFamily="18" charset="0"/>
              </a:rPr>
              <a:t>DDoS</a:t>
            </a:r>
            <a:r>
              <a:rPr lang="en-US" dirty="0">
                <a:latin typeface="Times New Roman" panose="02020603050405020304" pitchFamily="18" charset="0"/>
                <a:cs typeface="Times New Roman" panose="02020603050405020304" pitchFamily="18" charset="0"/>
              </a:rPr>
              <a:t> detection due to high computational demands.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Adaptive Threshold and Feature Selection</a:t>
            </a:r>
            <a:r>
              <a:rPr lang="en-US" dirty="0">
                <a:latin typeface="Times New Roman" panose="02020603050405020304" pitchFamily="18" charset="0"/>
                <a:cs typeface="Times New Roman" panose="02020603050405020304" pitchFamily="18" charset="0"/>
              </a:rPr>
              <a:t>: Adaptive thresholds are needed to handle evolving attack patterns, but they increase computational overhead.</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Self-Learning and Adaptation</a:t>
            </a:r>
            <a:r>
              <a:rPr lang="en-US" dirty="0">
                <a:latin typeface="Times New Roman" panose="02020603050405020304" pitchFamily="18" charset="0"/>
                <a:cs typeface="Times New Roman" panose="02020603050405020304" pitchFamily="18" charset="0"/>
              </a:rPr>
              <a:t>: Future detection frameworks must quickly adapt the changing attack patterns, especially with 5G networks.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Quality Issues</a:t>
            </a:r>
            <a:r>
              <a:rPr lang="en-US" dirty="0">
                <a:latin typeface="Times New Roman" panose="02020603050405020304" pitchFamily="18" charset="0"/>
                <a:cs typeface="Times New Roman" panose="02020603050405020304" pitchFamily="18" charset="0"/>
              </a:rPr>
              <a:t>: Detection accuracy depends on high-quality, up-to-date datasets, but many current datasets are outdated or imbalanced.</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Lack of Real-Time Datasets</a:t>
            </a:r>
            <a:r>
              <a:rPr lang="en-US" dirty="0">
                <a:latin typeface="Times New Roman" panose="02020603050405020304" pitchFamily="18" charset="0"/>
                <a:cs typeface="Times New Roman" panose="02020603050405020304" pitchFamily="18" charset="0"/>
              </a:rPr>
              <a:t>: Real-time datasets are scarce due to ethical concerns, and most available ones are outdated or simulated.</a:t>
            </a:r>
          </a:p>
          <a:p>
            <a:r>
              <a:rPr lang="en-US" b="1" dirty="0"/>
              <a:t> </a:t>
            </a:r>
            <a:endParaRPr lang="en-US" dirty="0"/>
          </a:p>
          <a:p>
            <a:pPr algn="just"/>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86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3282</TotalTime>
  <Words>2208</Words>
  <Application>Microsoft Office PowerPoint</Application>
  <PresentationFormat>Custom</PresentationFormat>
  <Paragraphs>504</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TABLE OF CONTENTS</vt:lpstr>
      <vt:lpstr>INTRODUCTION</vt:lpstr>
      <vt:lpstr>MOTIVATION</vt:lpstr>
      <vt:lpstr>PowerPoint Presentation</vt:lpstr>
      <vt:lpstr>    LITERATURE REVIEW</vt:lpstr>
      <vt:lpstr>    LITERATURE REVIEW</vt:lpstr>
      <vt:lpstr>   RESEARCH GAP</vt:lpstr>
      <vt:lpstr>PROBLEM STATEMENT</vt:lpstr>
      <vt:lpstr>DDOS NETWORK</vt:lpstr>
      <vt:lpstr>PowerPoint Presentation</vt:lpstr>
      <vt:lpstr>    METHODOLOGY </vt:lpstr>
      <vt:lpstr>    METHODOLOGY </vt:lpstr>
      <vt:lpstr>    METHODOLOGY  </vt:lpstr>
      <vt:lpstr>    METHODOLOGY  </vt:lpstr>
      <vt:lpstr>    METHODOLOGY  </vt:lpstr>
      <vt:lpstr>    METHODOLOGY  </vt:lpstr>
      <vt:lpstr>    METHODOLOGY  </vt:lpstr>
      <vt:lpstr>    RESULT </vt:lpstr>
      <vt:lpstr>    RESULT </vt:lpstr>
      <vt:lpstr>   CONCLUSION  </vt:lpstr>
      <vt:lpstr>   REFERENCES </vt:lpstr>
      <vt:lpstr>   REFERENCES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FAKE NEWS DETECTION.pptx</dc:title>
  <dc:creator>Pratham Dhadhiya</dc:creator>
  <cp:lastModifiedBy>GAURI</cp:lastModifiedBy>
  <cp:revision>223</cp:revision>
  <dcterms:created xsi:type="dcterms:W3CDTF">2023-04-24T19:27:52Z</dcterms:created>
  <dcterms:modified xsi:type="dcterms:W3CDTF">2024-11-07T18:55:06Z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